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2"/>
  </p:notesMasterIdLst>
  <p:sldIdLst>
    <p:sldId id="450" r:id="rId2"/>
    <p:sldId id="264" r:id="rId3"/>
    <p:sldId id="448" r:id="rId4"/>
    <p:sldId id="453" r:id="rId5"/>
    <p:sldId id="474" r:id="rId6"/>
    <p:sldId id="477" r:id="rId7"/>
    <p:sldId id="478" r:id="rId8"/>
    <p:sldId id="484" r:id="rId9"/>
    <p:sldId id="482" r:id="rId10"/>
    <p:sldId id="485" r:id="rId11"/>
    <p:sldId id="486" r:id="rId12"/>
    <p:sldId id="487" r:id="rId13"/>
    <p:sldId id="491" r:id="rId14"/>
    <p:sldId id="501" r:id="rId15"/>
    <p:sldId id="495" r:id="rId16"/>
    <p:sldId id="496" r:id="rId17"/>
    <p:sldId id="497" r:id="rId18"/>
    <p:sldId id="498" r:id="rId19"/>
    <p:sldId id="499" r:id="rId20"/>
    <p:sldId id="500" r:id="rId21"/>
    <p:sldId id="502" r:id="rId22"/>
    <p:sldId id="490" r:id="rId23"/>
    <p:sldId id="504" r:id="rId24"/>
    <p:sldId id="503" r:id="rId25"/>
    <p:sldId id="492" r:id="rId26"/>
    <p:sldId id="493" r:id="rId27"/>
    <p:sldId id="507" r:id="rId28"/>
    <p:sldId id="506" r:id="rId29"/>
    <p:sldId id="508" r:id="rId30"/>
    <p:sldId id="510" r:id="rId31"/>
    <p:sldId id="512" r:id="rId32"/>
    <p:sldId id="511" r:id="rId33"/>
    <p:sldId id="509" r:id="rId34"/>
    <p:sldId id="513" r:id="rId35"/>
    <p:sldId id="514" r:id="rId36"/>
    <p:sldId id="515" r:id="rId37"/>
    <p:sldId id="517" r:id="rId38"/>
    <p:sldId id="516" r:id="rId39"/>
    <p:sldId id="518" r:id="rId40"/>
    <p:sldId id="519" r:id="rId41"/>
    <p:sldId id="520" r:id="rId42"/>
    <p:sldId id="521" r:id="rId43"/>
    <p:sldId id="522" r:id="rId44"/>
    <p:sldId id="523" r:id="rId45"/>
    <p:sldId id="525" r:id="rId46"/>
    <p:sldId id="524" r:id="rId47"/>
    <p:sldId id="527" r:id="rId48"/>
    <p:sldId id="526" r:id="rId49"/>
    <p:sldId id="489" r:id="rId50"/>
    <p:sldId id="263" r:id="rId51"/>
  </p:sldIdLst>
  <p:sldSz cx="12192000" cy="6858000"/>
  <p:notesSz cx="6858000" cy="9144000"/>
  <p:embeddedFontLst>
    <p:embeddedFont>
      <p:font typeface="맑은 고딕" panose="020B0503020000020004" pitchFamily="50" charset="-127"/>
      <p:regular r:id="rId53"/>
      <p:bold r:id="rId54"/>
    </p:embeddedFont>
    <p:embeddedFont>
      <p:font typeface="배달의민족 주아" panose="02020603020101020101" pitchFamily="18" charset="-127"/>
      <p:regular r:id="rId5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0171BA-1C5C-45AE-A8B3-8F1366618CC2}" v="3" dt="2020-03-23T08:27:32.1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7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4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H JONGMIN" userId="170aca8f04467c0e" providerId="LiveId" clId="{C70171BA-1C5C-45AE-A8B3-8F1366618CC2}"/>
    <pc:docChg chg="modSld">
      <pc:chgData name="OH JONGMIN" userId="170aca8f04467c0e" providerId="LiveId" clId="{C70171BA-1C5C-45AE-A8B3-8F1366618CC2}" dt="2020-03-23T08:28:03.171" v="44" actId="255"/>
      <pc:docMkLst>
        <pc:docMk/>
      </pc:docMkLst>
      <pc:sldChg chg="modSp">
        <pc:chgData name="OH JONGMIN" userId="170aca8f04467c0e" providerId="LiveId" clId="{C70171BA-1C5C-45AE-A8B3-8F1366618CC2}" dt="2020-03-23T08:28:03.171" v="44" actId="255"/>
        <pc:sldMkLst>
          <pc:docMk/>
          <pc:sldMk cId="1606103003" sldId="264"/>
        </pc:sldMkLst>
        <pc:spChg chg="mod">
          <ac:chgData name="OH JONGMIN" userId="170aca8f04467c0e" providerId="LiveId" clId="{C70171BA-1C5C-45AE-A8B3-8F1366618CC2}" dt="2020-03-23T08:28:03.171" v="44" actId="255"/>
          <ac:spMkLst>
            <pc:docMk/>
            <pc:sldMk cId="1606103003" sldId="264"/>
            <ac:spMk id="10" creationId="{00000000-0000-0000-0000-000000000000}"/>
          </ac:spMkLst>
        </pc:spChg>
      </pc:sldChg>
      <pc:sldChg chg="modSp">
        <pc:chgData name="OH JONGMIN" userId="170aca8f04467c0e" providerId="LiveId" clId="{C70171BA-1C5C-45AE-A8B3-8F1366618CC2}" dt="2020-03-18T08:36:23.907" v="41"/>
        <pc:sldMkLst>
          <pc:docMk/>
          <pc:sldMk cId="2933788117" sldId="517"/>
        </pc:sldMkLst>
        <pc:spChg chg="mod">
          <ac:chgData name="OH JONGMIN" userId="170aca8f04467c0e" providerId="LiveId" clId="{C70171BA-1C5C-45AE-A8B3-8F1366618CC2}" dt="2020-03-18T08:36:23.907" v="41"/>
          <ac:spMkLst>
            <pc:docMk/>
            <pc:sldMk cId="2933788117" sldId="517"/>
            <ac:spMk id="9" creationId="{CC170EF1-EBB4-4082-B722-328BE78B3444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3-10T14:50:50.428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0 4607 0 0,'0'0'96'0'0,"0"0"32"0"0,0 0 0 0 0,0 0 0 0 0,0 0-128 0 0,0 0 0 0 0,0 0 0 0 0,0 0-1344 0 0,0 0-288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FE3D19-A53A-4539-B900-A1A677A8CAED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4E9747-9C4A-46A1-A0D7-2F07C58093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233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6</a:t>
            </a:r>
            <a:r>
              <a:rPr lang="ko-KR" altLang="en-US" dirty="0"/>
              <a:t>조 발표하도록 하겠습니다</a:t>
            </a:r>
            <a:r>
              <a:rPr lang="en-US" altLang="ko-KR" dirty="0"/>
              <a:t>. </a:t>
            </a:r>
            <a:r>
              <a:rPr lang="ko-KR" altLang="en-US" dirty="0"/>
              <a:t>먼저 발표자 오종민 그리고 </a:t>
            </a:r>
            <a:r>
              <a:rPr lang="ko-KR" altLang="en-US" dirty="0" err="1"/>
              <a:t>정창훈</a:t>
            </a:r>
            <a:r>
              <a:rPr lang="ko-KR" altLang="en-US" dirty="0"/>
              <a:t> 학생과 윤승원학생 이렇게 </a:t>
            </a:r>
            <a:r>
              <a:rPr lang="en-US" altLang="ko-KR" dirty="0"/>
              <a:t>3</a:t>
            </a:r>
            <a:r>
              <a:rPr lang="ko-KR" altLang="en-US" dirty="0"/>
              <a:t>명으로 구성되어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B2A3D-98B2-4A65-BC76-5F202708F55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865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6</a:t>
            </a:r>
            <a:r>
              <a:rPr lang="ko-KR" altLang="en-US" dirty="0"/>
              <a:t>조 발표하도록 하겠습니다</a:t>
            </a:r>
            <a:r>
              <a:rPr lang="en-US" altLang="ko-KR" dirty="0"/>
              <a:t>. </a:t>
            </a:r>
            <a:r>
              <a:rPr lang="ko-KR" altLang="en-US" dirty="0"/>
              <a:t>먼저 발표자 오종민 그리고 </a:t>
            </a:r>
            <a:r>
              <a:rPr lang="ko-KR" altLang="en-US" dirty="0" err="1"/>
              <a:t>정창훈</a:t>
            </a:r>
            <a:r>
              <a:rPr lang="ko-KR" altLang="en-US" dirty="0"/>
              <a:t> 학생과 윤승원학생 이렇게 </a:t>
            </a:r>
            <a:r>
              <a:rPr lang="en-US" altLang="ko-KR" dirty="0"/>
              <a:t>3</a:t>
            </a:r>
            <a:r>
              <a:rPr lang="ko-KR" altLang="en-US" dirty="0"/>
              <a:t>명으로 구성되어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B2A3D-98B2-4A65-BC76-5F202708F55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606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1FF7E8-CA1C-4FF0-B532-4C3747103E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6C94CAB-2ED5-4ACC-9C80-CCDED354E9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C451FF-748D-4F4E-B50D-8B65979B2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DF46-E9BA-451E-A194-665646EAE1D0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F011B-D901-4B61-A20C-52E3A76D0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F4B6E8-E08F-4337-AAA3-85D73DC66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9175-A430-460F-B35C-7ADE6694A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102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10BE1-90FB-4FB8-9315-119EB51B9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42890D-2EE6-4523-9B3B-41D526958B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8BC907-B2D0-44D4-B646-FD3092748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DF46-E9BA-451E-A194-665646EAE1D0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56E886-CEC4-4C76-BC5E-7EBE055C0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2A81F4-1603-4825-86B2-A214C83D7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9175-A430-460F-B35C-7ADE6694A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425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C102FAE-BA24-4276-AA67-59B5451E02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2F5D6F-CBD8-485B-8C92-7206F9D9E0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057435-B6B4-4691-80CA-DBACCEBFC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DF46-E9BA-451E-A194-665646EAE1D0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D64BFF-EF6A-49F3-8A4E-F1F9CF57D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C137A3-AAE3-4941-8461-AE1CDCE1F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9175-A430-460F-B35C-7ADE6694A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150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EFF8B0-4C78-4ABA-B181-9F837CA9C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8679F0-8E11-4235-9289-C38559571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779329-7F4A-4656-9532-3D694CC59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DF46-E9BA-451E-A194-665646EAE1D0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93C663-1C89-40EC-BC45-DA76962DA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933868-276E-4D2A-A108-C27E1575A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9175-A430-460F-B35C-7ADE6694A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89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EA0DFA-40CF-441F-A376-D9623D9F2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D177D7-F116-41CD-822C-CF3ED6FD89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600555-B614-43DA-8AC8-D7E9F4CDB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DF46-E9BA-451E-A194-665646EAE1D0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8433D6-B3A5-4F89-994F-28C5DA06F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F1B620-27FF-4171-9783-C47B3F968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9175-A430-460F-B35C-7ADE6694A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289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F6D361-1893-4243-8330-F537B2001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25F83E-CD32-4955-815C-8396F6762F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907542-DD3A-4D22-BC8E-1EB186738E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941E63-E54E-459A-9246-4BA356180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DF46-E9BA-451E-A194-665646EAE1D0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8B191F-55A3-43AF-8D2D-1AB58470C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F5DFA2-7CBE-47DF-A251-27EFF32CF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9175-A430-460F-B35C-7ADE6694A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401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391D9-0137-4CD7-81CF-661FFE379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D66CFF-1A79-4139-9578-3F71A0BFF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50F223-5752-4B3E-B35D-B4FDE8F08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01ED68D-A447-4465-B4DF-3E04B0B4BC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D135407-7E9A-4EF8-B089-EB66340D2A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E4645A7-6122-4DF2-9F9E-EA99BC6AC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DF46-E9BA-451E-A194-665646EAE1D0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FEACF0C-CFF9-4B04-992C-0764E388C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C6A6EB-537B-41AC-93DF-70274C208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9175-A430-460F-B35C-7ADE6694A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390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742E0-948D-4D00-A24C-E14655907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D46698-5EC1-451B-8323-6C56496DF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DF46-E9BA-451E-A194-665646EAE1D0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FDB685A-7E71-468D-8865-74D276D7D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5E7F63E-A0F0-44E6-8795-E74709474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9175-A430-460F-B35C-7ADE6694A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745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45EAAA-8B9C-4FE5-9AC7-BD116751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DF46-E9BA-451E-A194-665646EAE1D0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0A8A484-6478-46CF-AB5D-6814FA124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AF3CA8-091D-4429-9A17-2DD35C32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9175-A430-460F-B35C-7ADE6694A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559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620C80-5FE3-45D6-A02E-2BB8E87AB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92ADA1-498D-4C9A-B830-65BC781A1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81E3E4-0901-493E-9203-AF3CC85184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58268A-4790-41A4-9CB0-5136AF0E2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DF46-E9BA-451E-A194-665646EAE1D0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7A7381-8C95-4FE6-9FA9-5909FB6CF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E6F3E7-898F-4C8B-9FA3-11285662E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9175-A430-460F-B35C-7ADE6694A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784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35D5-E7D4-404B-A69E-5A9A3A12D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55FD935-C73A-476A-941B-E0E610A3F5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D4FE2A-D815-4C46-ACD7-2B12865348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7553E0-7D93-4B3B-AB7C-F49F8FE36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DF46-E9BA-451E-A194-665646EAE1D0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D40DEE-7BCC-4253-A5E5-D0E3E830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C0E216-0F58-4565-BE3D-0EDE9F80C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9175-A430-460F-B35C-7ADE6694A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166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AAD7E69-54C3-4FF6-B431-9CF110A37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03E50D-18B6-41F8-80D0-8C8C1F8BDD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B844CC-7117-40D7-ADBE-08A7BEEF27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7EDF46-E9BA-451E-A194-665646EAE1D0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718EA2-F2CB-4351-B69F-7C1F5CFD9F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DCB46-E1E9-486F-81C5-D9E371531E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19175-A430-460F-B35C-7ADE6694A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228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4.jpg"/><Relationship Id="rId7" Type="http://schemas.openxmlformats.org/officeDocument/2006/relationships/image" Target="../media/image5.jp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9.jpg"/><Relationship Id="rId5" Type="http://schemas.openxmlformats.org/officeDocument/2006/relationships/hyperlink" Target="https://github.com/jongmin6794/TIL" TargetMode="External"/><Relationship Id="rId10" Type="http://schemas.openxmlformats.org/officeDocument/2006/relationships/image" Target="../media/image8.jpg"/><Relationship Id="rId4" Type="http://schemas.openxmlformats.org/officeDocument/2006/relationships/hyperlink" Target="mailto:ojm6794@naver.com" TargetMode="External"/><Relationship Id="rId9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customXml" Target="../ink/ink1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0BEF8AF6-2F8A-4358-BC73-C848C6911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599" y="3429000"/>
            <a:ext cx="4290401" cy="34354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8130E99-97FD-43E9-A636-F2D8B0240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17" name="AutoShape 4" descr="관련 이미지">
            <a:extLst>
              <a:ext uri="{FF2B5EF4-FFF2-40B4-BE49-F238E27FC236}">
                <a16:creationId xmlns:a16="http://schemas.microsoft.com/office/drawing/2014/main" id="{85E5D488-127A-4610-A4C7-1E7B6904D5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11CAC7-BF26-400D-95C9-F2503E7A92E3}"/>
              </a:ext>
            </a:extLst>
          </p:cNvPr>
          <p:cNvSpPr txBox="1"/>
          <p:nvPr/>
        </p:nvSpPr>
        <p:spPr>
          <a:xfrm>
            <a:off x="1297696" y="1719145"/>
            <a:ext cx="914614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빅데이터 딥러닝 활용 </a:t>
            </a:r>
            <a:r>
              <a:rPr lang="en-US" altLang="ko-KR" sz="4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AI</a:t>
            </a:r>
            <a:r>
              <a:rPr lang="ko-KR" altLang="en-US" sz="4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 </a:t>
            </a:r>
            <a:r>
              <a:rPr lang="en-US" altLang="ko-KR" sz="4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4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 프로젝트  발표</a:t>
            </a:r>
            <a:endParaRPr lang="en-US" altLang="ko-KR" sz="45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ED41E6-480B-4C68-99DB-07F82CF7E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71" y="3535680"/>
            <a:ext cx="4290419" cy="301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19937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1D0E79-A75F-4E01-ABE9-2EFDA7C1C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64CCF7-E357-4626-BC31-BA69C289BC00}"/>
              </a:ext>
            </a:extLst>
          </p:cNvPr>
          <p:cNvSpPr txBox="1"/>
          <p:nvPr/>
        </p:nvSpPr>
        <p:spPr>
          <a:xfrm>
            <a:off x="8251767" y="6250353"/>
            <a:ext cx="46939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외부 요소 통합 모델 재구성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FC9B6E-402E-44B7-950D-61E8FCE3E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1949" y="1737316"/>
            <a:ext cx="2948875" cy="3675995"/>
          </a:xfrm>
          <a:prstGeom prst="rect">
            <a:avLst/>
          </a:prstGeom>
        </p:spPr>
      </p:pic>
      <p:sp>
        <p:nvSpPr>
          <p:cNvPr id="5" name="십자형 4">
            <a:extLst>
              <a:ext uri="{FF2B5EF4-FFF2-40B4-BE49-F238E27FC236}">
                <a16:creationId xmlns:a16="http://schemas.microsoft.com/office/drawing/2014/main" id="{547DD6C1-064D-4906-BCA9-39E62CE7A687}"/>
              </a:ext>
            </a:extLst>
          </p:cNvPr>
          <p:cNvSpPr/>
          <p:nvPr/>
        </p:nvSpPr>
        <p:spPr>
          <a:xfrm>
            <a:off x="7996468" y="3324050"/>
            <a:ext cx="497394" cy="521636"/>
          </a:xfrm>
          <a:prstGeom prst="plus">
            <a:avLst>
              <a:gd name="adj" fmla="val 3359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4530044-5B6C-4013-9E0D-BABFBD207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94" y="1834686"/>
            <a:ext cx="7462887" cy="35910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E4B917-D543-4D9E-92D3-10BA60641F20}"/>
              </a:ext>
            </a:extLst>
          </p:cNvPr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hat ?</a:t>
            </a:r>
          </a:p>
        </p:txBody>
      </p:sp>
    </p:spTree>
    <p:extLst>
      <p:ext uri="{BB962C8B-B14F-4D97-AF65-F5344CB8AC3E}">
        <p14:creationId xmlns:p14="http://schemas.microsoft.com/office/powerpoint/2010/main" val="1156629785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1D0E79-A75F-4E01-ABE9-2EFDA7C1C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64CCF7-E357-4626-BC31-BA69C289BC00}"/>
              </a:ext>
            </a:extLst>
          </p:cNvPr>
          <p:cNvSpPr txBox="1"/>
          <p:nvPr/>
        </p:nvSpPr>
        <p:spPr>
          <a:xfrm>
            <a:off x="7243156" y="6250353"/>
            <a:ext cx="57025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회사들간의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주가 변동 연관성 분석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312F326-F502-4E15-98DF-148B8F6B5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318" y="674578"/>
            <a:ext cx="7462887" cy="26600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2A2D441-765F-4C1D-86DD-BC0B7052E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2956" y="3413606"/>
            <a:ext cx="7595610" cy="27577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3205F5-A487-4EF5-8D2B-C2823EE20963}"/>
              </a:ext>
            </a:extLst>
          </p:cNvPr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hat ?</a:t>
            </a:r>
          </a:p>
        </p:txBody>
      </p:sp>
    </p:spTree>
    <p:extLst>
      <p:ext uri="{BB962C8B-B14F-4D97-AF65-F5344CB8AC3E}">
        <p14:creationId xmlns:p14="http://schemas.microsoft.com/office/powerpoint/2010/main" val="865681009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033848" y="2512081"/>
            <a:ext cx="7492538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AutoNum type="arabicPeriod"/>
            </a:pPr>
            <a:endParaRPr lang="en-US" altLang="ko-KR" sz="5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en-US" altLang="ko-KR" sz="6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How </a:t>
            </a:r>
            <a:r>
              <a:rPr lang="en-US" altLang="ko-KR" sz="6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you can make?</a:t>
            </a:r>
          </a:p>
          <a:p>
            <a:pPr algn="just"/>
            <a:r>
              <a:rPr lang="en-US" altLang="ko-KR" sz="6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</a:t>
            </a:r>
            <a:r>
              <a:rPr lang="en-US" altLang="ko-KR" sz="5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sz="5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step</a:t>
            </a:r>
            <a:r>
              <a:rPr lang="ko-KR" altLang="en-US" sz="5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5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by</a:t>
            </a:r>
            <a:r>
              <a:rPr lang="ko-KR" altLang="en-US" sz="5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5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step</a:t>
            </a:r>
            <a:r>
              <a:rPr lang="en-US" altLang="ko-KR" sz="5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</a:p>
          <a:p>
            <a:pPr marL="514350" indent="-514350" algn="just">
              <a:buAutoNum type="arabicPeriod"/>
            </a:pP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928BF1-184E-48B6-AEAD-51D332E23CCA}"/>
              </a:ext>
            </a:extLst>
          </p:cNvPr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28E79-61DF-4002-9D0E-ECDDDB4DB7E3}"/>
              </a:ext>
            </a:extLst>
          </p:cNvPr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AD850E-0CC0-4FBE-9FA4-3FC44CB96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3E9991-AD8A-4A42-8934-3F58A43DA58C}"/>
              </a:ext>
            </a:extLst>
          </p:cNvPr>
          <p:cNvSpPr txBox="1"/>
          <p:nvPr/>
        </p:nvSpPr>
        <p:spPr>
          <a:xfrm>
            <a:off x="-402121" y="37326"/>
            <a:ext cx="6620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BigData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DeepLearning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Project01</a:t>
            </a:r>
          </a:p>
        </p:txBody>
      </p:sp>
    </p:spTree>
    <p:extLst>
      <p:ext uri="{BB962C8B-B14F-4D97-AF65-F5344CB8AC3E}">
        <p14:creationId xmlns:p14="http://schemas.microsoft.com/office/powerpoint/2010/main" val="3185202988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05494" y="126394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?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1D0E79-A75F-4E01-ABE9-2EFDA7C1C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64CCF7-E357-4626-BC31-BA69C289BC00}"/>
              </a:ext>
            </a:extLst>
          </p:cNvPr>
          <p:cNvSpPr txBox="1"/>
          <p:nvPr/>
        </p:nvSpPr>
        <p:spPr>
          <a:xfrm>
            <a:off x="6833063" y="6217102"/>
            <a:ext cx="5414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Step by step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통한 체계적인 개발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7F4D7B-F151-44E7-9F0E-95E0F342A977}"/>
              </a:ext>
            </a:extLst>
          </p:cNvPr>
          <p:cNvSpPr txBox="1"/>
          <p:nvPr/>
        </p:nvSpPr>
        <p:spPr>
          <a:xfrm>
            <a:off x="296214" y="1189657"/>
            <a:ext cx="95668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Step1.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수집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기사 </a:t>
            </a:r>
            <a:r>
              <a:rPr lang="ko-KR" altLang="en-US" sz="30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크롤링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주가 데이터 다운 등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3520E6C-B887-4F94-876C-13A037E22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129549">
            <a:off x="1305982" y="2095155"/>
            <a:ext cx="978613" cy="91003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EDA928E-497E-4DBB-B70A-1F31D4824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129549">
            <a:off x="3550105" y="3410798"/>
            <a:ext cx="978613" cy="91003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242EAC4-0B70-4050-B49F-A88D21BE7BEC}"/>
              </a:ext>
            </a:extLst>
          </p:cNvPr>
          <p:cNvSpPr txBox="1"/>
          <p:nvPr/>
        </p:nvSpPr>
        <p:spPr>
          <a:xfrm>
            <a:off x="2428944" y="2483248"/>
            <a:ext cx="95668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Step2.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</a:t>
            </a:r>
            <a:r>
              <a:rPr lang="ko-KR" altLang="en-US" sz="30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전처리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기사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유가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환율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코스피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나스닥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회사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44B4C-F292-4185-B775-7FFF69EF6E20}"/>
              </a:ext>
            </a:extLst>
          </p:cNvPr>
          <p:cNvSpPr txBox="1"/>
          <p:nvPr/>
        </p:nvSpPr>
        <p:spPr>
          <a:xfrm>
            <a:off x="6919904" y="5072458"/>
            <a:ext cx="72671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Step4</a:t>
            </a:r>
            <a:r>
              <a:rPr lang="en-US" altLang="ko-KR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데이터분석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연관관계 등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CC55E58-8AE5-4E6F-B5D9-E00E9C154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129549">
            <a:off x="5747439" y="4699172"/>
            <a:ext cx="978613" cy="91003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9970A33-84F2-4576-B4B3-78831DAA0ECD}"/>
              </a:ext>
            </a:extLst>
          </p:cNvPr>
          <p:cNvSpPr txBox="1"/>
          <p:nvPr/>
        </p:nvSpPr>
        <p:spPr>
          <a:xfrm>
            <a:off x="4674959" y="3818379"/>
            <a:ext cx="83095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Step3.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베이지안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신경망 예측 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시각화</a:t>
            </a:r>
            <a:endParaRPr lang="en-US" altLang="ko-KR" sz="30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EC5CD1-6406-45C4-891D-3F68A01D3D80}"/>
              </a:ext>
            </a:extLst>
          </p:cNvPr>
          <p:cNvSpPr txBox="1"/>
          <p:nvPr/>
        </p:nvSpPr>
        <p:spPr>
          <a:xfrm>
            <a:off x="498764" y="4999328"/>
            <a:ext cx="4555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Python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활용한 프로그래밍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크롤링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 (</a:t>
            </a:r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전처리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예측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4863873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86941" y="2726332"/>
            <a:ext cx="7492538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AutoNum type="arabicPeriod"/>
            </a:pPr>
            <a:endParaRPr lang="en-US" altLang="ko-KR" sz="5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en-US" altLang="ko-KR" sz="6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Step1. </a:t>
            </a:r>
            <a:r>
              <a:rPr lang="ko-KR" altLang="en-US" sz="6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수집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928BF1-184E-48B6-AEAD-51D332E23CCA}"/>
              </a:ext>
            </a:extLst>
          </p:cNvPr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28E79-61DF-4002-9D0E-ECDDDB4DB7E3}"/>
              </a:ext>
            </a:extLst>
          </p:cNvPr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AD850E-0CC0-4FBE-9FA4-3FC44CB96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587137-9D47-4E35-92A1-44772F1E0B26}"/>
              </a:ext>
            </a:extLst>
          </p:cNvPr>
          <p:cNvSpPr txBox="1"/>
          <p:nvPr/>
        </p:nvSpPr>
        <p:spPr>
          <a:xfrm>
            <a:off x="-402121" y="37326"/>
            <a:ext cx="4253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Step1.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데이터 수집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04E711-FEB9-4CDA-BD22-3A2AFEB9EBE4}"/>
              </a:ext>
            </a:extLst>
          </p:cNvPr>
          <p:cNvSpPr txBox="1"/>
          <p:nvPr/>
        </p:nvSpPr>
        <p:spPr>
          <a:xfrm>
            <a:off x="7533827" y="1773788"/>
            <a:ext cx="25827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기사 데이터</a:t>
            </a:r>
            <a:endParaRPr lang="en-US" altLang="ko-KR" sz="30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2F93A7-3555-48FD-8CDA-C3ECC8E11D1D}"/>
              </a:ext>
            </a:extLst>
          </p:cNvPr>
          <p:cNvSpPr txBox="1"/>
          <p:nvPr/>
        </p:nvSpPr>
        <p:spPr>
          <a:xfrm>
            <a:off x="7533827" y="2960587"/>
            <a:ext cx="27850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주가 데이터</a:t>
            </a:r>
            <a:endParaRPr lang="en-US" altLang="ko-KR" sz="30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3F9CC0-EB90-40F4-A7E9-C3197BDA8C91}"/>
              </a:ext>
            </a:extLst>
          </p:cNvPr>
          <p:cNvSpPr txBox="1"/>
          <p:nvPr/>
        </p:nvSpPr>
        <p:spPr>
          <a:xfrm>
            <a:off x="7597558" y="4088243"/>
            <a:ext cx="25827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환율 데이터</a:t>
            </a:r>
            <a:endParaRPr lang="en-US" altLang="ko-KR" sz="30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D52A87-A385-48FB-A322-0022137D506D}"/>
              </a:ext>
            </a:extLst>
          </p:cNvPr>
          <p:cNvSpPr txBox="1"/>
          <p:nvPr/>
        </p:nvSpPr>
        <p:spPr>
          <a:xfrm>
            <a:off x="7596035" y="5215899"/>
            <a:ext cx="32948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국제유가 데이터</a:t>
            </a:r>
            <a:endParaRPr lang="en-US" altLang="ko-KR" sz="30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196B612-4CE6-4A7F-B917-DAD75D9FE616}"/>
              </a:ext>
            </a:extLst>
          </p:cNvPr>
          <p:cNvSpPr/>
          <p:nvPr/>
        </p:nvSpPr>
        <p:spPr>
          <a:xfrm>
            <a:off x="6993774" y="2090146"/>
            <a:ext cx="98243" cy="327987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81541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E928BF1-184E-48B6-AEAD-51D332E23CCA}"/>
              </a:ext>
            </a:extLst>
          </p:cNvPr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28E79-61DF-4002-9D0E-ECDDDB4DB7E3}"/>
              </a:ext>
            </a:extLst>
          </p:cNvPr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AD850E-0CC0-4FBE-9FA4-3FC44CB96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3E9991-AD8A-4A42-8934-3F58A43DA58C}"/>
              </a:ext>
            </a:extLst>
          </p:cNvPr>
          <p:cNvSpPr txBox="1"/>
          <p:nvPr/>
        </p:nvSpPr>
        <p:spPr>
          <a:xfrm>
            <a:off x="-402121" y="37326"/>
            <a:ext cx="4253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Step1.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데이터 수집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E20301-652C-4178-ADE1-789B57374884}"/>
              </a:ext>
            </a:extLst>
          </p:cNvPr>
          <p:cNvSpPr txBox="1"/>
          <p:nvPr/>
        </p:nvSpPr>
        <p:spPr>
          <a:xfrm>
            <a:off x="468010" y="823897"/>
            <a:ext cx="53786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기사 </a:t>
            </a:r>
            <a:r>
              <a:rPr lang="ko-KR" altLang="en-US" sz="3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크롤링</a:t>
            </a:r>
            <a:endParaRPr lang="en-US" altLang="ko-KR" sz="30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E2005-6052-4CBA-BA96-10C209A91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15" y="1424248"/>
            <a:ext cx="5627990" cy="517708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63A682E-89CD-4436-9347-3E336426A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872" y="1401071"/>
            <a:ext cx="5865913" cy="52234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2C8E12-B7E5-4FE2-AE01-B58BE8084E21}"/>
              </a:ext>
            </a:extLst>
          </p:cNvPr>
          <p:cNvSpPr txBox="1"/>
          <p:nvPr/>
        </p:nvSpPr>
        <p:spPr>
          <a:xfrm>
            <a:off x="2311512" y="900841"/>
            <a:ext cx="9143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한국경제에서 카테고리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경제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정치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국제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별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개씩 하루 총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60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(10.01.01~19.12.31)</a:t>
            </a:r>
          </a:p>
        </p:txBody>
      </p:sp>
    </p:spTree>
    <p:extLst>
      <p:ext uri="{BB962C8B-B14F-4D97-AF65-F5344CB8AC3E}">
        <p14:creationId xmlns:p14="http://schemas.microsoft.com/office/powerpoint/2010/main" val="3755116302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E928BF1-184E-48B6-AEAD-51D332E23CCA}"/>
              </a:ext>
            </a:extLst>
          </p:cNvPr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28E79-61DF-4002-9D0E-ECDDDB4DB7E3}"/>
              </a:ext>
            </a:extLst>
          </p:cNvPr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AD850E-0CC0-4FBE-9FA4-3FC44CB96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3E9991-AD8A-4A42-8934-3F58A43DA58C}"/>
              </a:ext>
            </a:extLst>
          </p:cNvPr>
          <p:cNvSpPr txBox="1"/>
          <p:nvPr/>
        </p:nvSpPr>
        <p:spPr>
          <a:xfrm>
            <a:off x="-402121" y="37326"/>
            <a:ext cx="4253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Step1.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데이터 수집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E20301-652C-4178-ADE1-789B57374884}"/>
              </a:ext>
            </a:extLst>
          </p:cNvPr>
          <p:cNvSpPr txBox="1"/>
          <p:nvPr/>
        </p:nvSpPr>
        <p:spPr>
          <a:xfrm>
            <a:off x="468010" y="823897"/>
            <a:ext cx="22253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기사 </a:t>
            </a:r>
            <a:r>
              <a:rPr lang="ko-KR" altLang="en-US" sz="3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크롤링</a:t>
            </a:r>
            <a:endParaRPr lang="en-US" altLang="ko-KR" sz="30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8F0BF9-F145-4034-B782-E17ADDC1F4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053"/>
          <a:stretch/>
        </p:blipFill>
        <p:spPr>
          <a:xfrm>
            <a:off x="399876" y="1744724"/>
            <a:ext cx="4253685" cy="140841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D91B021-19AC-407E-9626-BA515C61DC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712"/>
          <a:stretch/>
        </p:blipFill>
        <p:spPr>
          <a:xfrm>
            <a:off x="468010" y="3455760"/>
            <a:ext cx="4253685" cy="269644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356C8E8-80CB-4193-B40C-3C576570D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6525" y="1849818"/>
            <a:ext cx="6732185" cy="363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72038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E928BF1-184E-48B6-AEAD-51D332E23CCA}"/>
              </a:ext>
            </a:extLst>
          </p:cNvPr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28E79-61DF-4002-9D0E-ECDDDB4DB7E3}"/>
              </a:ext>
            </a:extLst>
          </p:cNvPr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AD850E-0CC0-4FBE-9FA4-3FC44CB96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3E9991-AD8A-4A42-8934-3F58A43DA58C}"/>
              </a:ext>
            </a:extLst>
          </p:cNvPr>
          <p:cNvSpPr txBox="1"/>
          <p:nvPr/>
        </p:nvSpPr>
        <p:spPr>
          <a:xfrm>
            <a:off x="-402121" y="37326"/>
            <a:ext cx="4253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Step1.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데이터 수집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E20301-652C-4178-ADE1-789B57374884}"/>
              </a:ext>
            </a:extLst>
          </p:cNvPr>
          <p:cNvSpPr txBox="1"/>
          <p:nvPr/>
        </p:nvSpPr>
        <p:spPr>
          <a:xfrm>
            <a:off x="311421" y="816062"/>
            <a:ext cx="22253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주가 데이터</a:t>
            </a:r>
            <a:endParaRPr lang="en-US" altLang="ko-KR" sz="30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FC9C13-CA25-4292-9CB5-B0616DCCC61C}"/>
              </a:ext>
            </a:extLst>
          </p:cNvPr>
          <p:cNvSpPr txBox="1"/>
          <p:nvPr/>
        </p:nvSpPr>
        <p:spPr>
          <a:xfrm>
            <a:off x="195454" y="1504776"/>
            <a:ext cx="2670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네이버 금융에서 </a:t>
            </a:r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티커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검색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75464A-A0FC-4B68-83FC-1C6BF4079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4" y="2041356"/>
            <a:ext cx="5712806" cy="411214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37DB1A1-B1F8-4133-9699-1A0CE7EB50D7}"/>
              </a:ext>
            </a:extLst>
          </p:cNvPr>
          <p:cNvSpPr/>
          <p:nvPr/>
        </p:nvSpPr>
        <p:spPr>
          <a:xfrm>
            <a:off x="1163782" y="3020291"/>
            <a:ext cx="399007" cy="1870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4F11056-C7AD-4D45-8C52-2CBB9752E4D5}"/>
              </a:ext>
            </a:extLst>
          </p:cNvPr>
          <p:cNvCxnSpPr>
            <a:cxnSpLocks/>
          </p:cNvCxnSpPr>
          <p:nvPr/>
        </p:nvCxnSpPr>
        <p:spPr>
          <a:xfrm flipV="1">
            <a:off x="1363287" y="3343796"/>
            <a:ext cx="0" cy="28097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259A0BA-D0C2-4B42-907B-205E24F20E45}"/>
              </a:ext>
            </a:extLst>
          </p:cNvPr>
          <p:cNvSpPr txBox="1"/>
          <p:nvPr/>
        </p:nvSpPr>
        <p:spPr>
          <a:xfrm>
            <a:off x="311421" y="6256514"/>
            <a:ext cx="2826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티거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삼성전자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_005930 )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82EF544-34F8-450A-BD16-6172DA4F44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02" b="2931"/>
          <a:stretch/>
        </p:blipFill>
        <p:spPr>
          <a:xfrm>
            <a:off x="5727294" y="1328112"/>
            <a:ext cx="6410128" cy="498402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0C84A52-6B81-42FA-8915-93B4096C8E94}"/>
              </a:ext>
            </a:extLst>
          </p:cNvPr>
          <p:cNvSpPr txBox="1"/>
          <p:nvPr/>
        </p:nvSpPr>
        <p:spPr>
          <a:xfrm>
            <a:off x="5652380" y="796327"/>
            <a:ext cx="5835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야후 </a:t>
            </a:r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파이낸스에서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해당 </a:t>
            </a:r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티커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데이터 다운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(historical data)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A8B88F6-6802-4680-A78F-CBC79A59731C}"/>
              </a:ext>
            </a:extLst>
          </p:cNvPr>
          <p:cNvSpPr/>
          <p:nvPr/>
        </p:nvSpPr>
        <p:spPr>
          <a:xfrm>
            <a:off x="8577072" y="5669280"/>
            <a:ext cx="1124712" cy="6428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54CF8A6-F431-4E93-8EA7-B95DE7084932}"/>
              </a:ext>
            </a:extLst>
          </p:cNvPr>
          <p:cNvSpPr/>
          <p:nvPr/>
        </p:nvSpPr>
        <p:spPr>
          <a:xfrm>
            <a:off x="7616952" y="2203705"/>
            <a:ext cx="3246660" cy="2926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F5432C0-A5EC-46E4-8ADE-79220BDBF4C8}"/>
              </a:ext>
            </a:extLst>
          </p:cNvPr>
          <p:cNvCxnSpPr>
            <a:cxnSpLocks/>
          </p:cNvCxnSpPr>
          <p:nvPr/>
        </p:nvCxnSpPr>
        <p:spPr>
          <a:xfrm flipV="1">
            <a:off x="2121408" y="2496315"/>
            <a:ext cx="5376672" cy="36571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041810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E928BF1-184E-48B6-AEAD-51D332E23CCA}"/>
              </a:ext>
            </a:extLst>
          </p:cNvPr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28E79-61DF-4002-9D0E-ECDDDB4DB7E3}"/>
              </a:ext>
            </a:extLst>
          </p:cNvPr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AD850E-0CC0-4FBE-9FA4-3FC44CB96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3E9991-AD8A-4A42-8934-3F58A43DA58C}"/>
              </a:ext>
            </a:extLst>
          </p:cNvPr>
          <p:cNvSpPr txBox="1"/>
          <p:nvPr/>
        </p:nvSpPr>
        <p:spPr>
          <a:xfrm>
            <a:off x="-402121" y="37326"/>
            <a:ext cx="4253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Step1.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데이터 수집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CF9C9D-F67B-47AA-BA09-76A9FCA04121}"/>
              </a:ext>
            </a:extLst>
          </p:cNvPr>
          <p:cNvSpPr txBox="1"/>
          <p:nvPr/>
        </p:nvSpPr>
        <p:spPr>
          <a:xfrm>
            <a:off x="311421" y="816062"/>
            <a:ext cx="22253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주가 데이터</a:t>
            </a:r>
            <a:endParaRPr lang="en-US" altLang="ko-KR" sz="30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8350EB-64CD-4D4B-9008-0F4AE94F4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383" y="1814599"/>
            <a:ext cx="5625985" cy="34484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D57E6B0-8A56-4EAD-920B-DEA670D95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21" y="1672463"/>
            <a:ext cx="5330150" cy="370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990610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E928BF1-184E-48B6-AEAD-51D332E23CCA}"/>
              </a:ext>
            </a:extLst>
          </p:cNvPr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28E79-61DF-4002-9D0E-ECDDDB4DB7E3}"/>
              </a:ext>
            </a:extLst>
          </p:cNvPr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AD850E-0CC0-4FBE-9FA4-3FC44CB96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3E9991-AD8A-4A42-8934-3F58A43DA58C}"/>
              </a:ext>
            </a:extLst>
          </p:cNvPr>
          <p:cNvSpPr txBox="1"/>
          <p:nvPr/>
        </p:nvSpPr>
        <p:spPr>
          <a:xfrm>
            <a:off x="-402121" y="37326"/>
            <a:ext cx="4253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Step1.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데이터 수집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CF9C9D-F67B-47AA-BA09-76A9FCA04121}"/>
              </a:ext>
            </a:extLst>
          </p:cNvPr>
          <p:cNvSpPr txBox="1"/>
          <p:nvPr/>
        </p:nvSpPr>
        <p:spPr>
          <a:xfrm>
            <a:off x="311420" y="816062"/>
            <a:ext cx="40666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국제유가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(WTI)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데이터</a:t>
            </a:r>
            <a:endParaRPr lang="en-US" altLang="ko-KR" sz="30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01BB3D0-0F7C-4F27-97A8-F81D9B674C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93"/>
          <a:stretch/>
        </p:blipFill>
        <p:spPr>
          <a:xfrm>
            <a:off x="311420" y="2039602"/>
            <a:ext cx="5908616" cy="468006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D8C479F-9426-49B8-A54B-B1472D7F88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229"/>
          <a:stretch/>
        </p:blipFill>
        <p:spPr>
          <a:xfrm>
            <a:off x="6551642" y="4049475"/>
            <a:ext cx="5191471" cy="2543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7FA233-D340-40E0-A562-AF67CCD03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1642" y="560546"/>
            <a:ext cx="5128505" cy="34303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A49A2B-65BD-4144-B0BA-69E56622A2CF}"/>
              </a:ext>
            </a:extLst>
          </p:cNvPr>
          <p:cNvSpPr txBox="1"/>
          <p:nvPr/>
        </p:nvSpPr>
        <p:spPr>
          <a:xfrm>
            <a:off x="195453" y="1504776"/>
            <a:ext cx="3927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ITSTAT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사이트에서 데이터 다운로드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9548602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노트북, 사람, 테이블, 컴퓨터이(가) 표시된 사진&#10;&#10;자동 생성된 설명">
            <a:extLst>
              <a:ext uri="{FF2B5EF4-FFF2-40B4-BE49-F238E27FC236}">
                <a16:creationId xmlns:a16="http://schemas.microsoft.com/office/drawing/2014/main" id="{96D5826A-9961-46E5-A44C-BC94F0364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472" y="2851900"/>
            <a:ext cx="2587066" cy="1940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41869" y="2033377"/>
            <a:ext cx="5526451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발표자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오종민</a:t>
            </a:r>
            <a:endParaRPr lang="en-US" altLang="ko-KR" sz="22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메일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2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4"/>
              </a:rPr>
              <a:t>ojm6794@naver.com</a:t>
            </a:r>
            <a:endParaRPr lang="en-US" altLang="ko-KR" sz="22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전화번호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2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010-4568-6794</a:t>
            </a:r>
          </a:p>
          <a:p>
            <a:pPr algn="just"/>
            <a:r>
              <a:rPr lang="en-US" altLang="ko-KR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GIT 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주소 </a:t>
            </a:r>
            <a:r>
              <a:rPr lang="en-US" altLang="ko-KR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5"/>
              </a:rPr>
              <a:t>https://github.com/jongmin6794/TIL</a:t>
            </a:r>
            <a:endParaRPr lang="en-US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나이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 </a:t>
            </a:r>
            <a:r>
              <a:rPr lang="en-US" altLang="ko-KR" sz="2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( 90</a:t>
            </a:r>
            <a:r>
              <a:rPr lang="ko-KR" altLang="en-US" sz="2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년대생</a:t>
            </a:r>
            <a:r>
              <a:rPr lang="ko-KR" altLang="en-US" sz="2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algn="just"/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성격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긍정 </a:t>
            </a:r>
            <a:r>
              <a:rPr lang="en-US" altLang="ko-KR" sz="2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2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활발</a:t>
            </a:r>
            <a:endParaRPr lang="en-US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거주지 </a:t>
            </a:r>
            <a:r>
              <a:rPr lang="en-US" altLang="ko-KR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신림</a:t>
            </a:r>
            <a:endParaRPr lang="en-US" altLang="ko-KR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목표</a:t>
            </a:r>
            <a:r>
              <a:rPr lang="ko-KR" altLang="en-US" sz="2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IT CEO &amp; AI </a:t>
            </a:r>
            <a:r>
              <a:rPr lang="ko-KR" altLang="en-US" sz="2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개발자</a:t>
            </a:r>
            <a:endParaRPr lang="en-US" altLang="ko-KR" sz="22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08EE7AD-854F-4133-8205-F17E1C7430ED}"/>
              </a:ext>
            </a:extLst>
          </p:cNvPr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CC34541-59B9-4B6F-B886-CE05FE555FB2}"/>
              </a:ext>
            </a:extLst>
          </p:cNvPr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CDB1F8-CE24-4F0E-BB4B-B5EE1A74B25E}"/>
              </a:ext>
            </a:extLst>
          </p:cNvPr>
          <p:cNvSpPr/>
          <p:nvPr/>
        </p:nvSpPr>
        <p:spPr>
          <a:xfrm>
            <a:off x="6217920" y="2125386"/>
            <a:ext cx="92701" cy="2848878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130E99-97FD-43E9-A636-F2D8B02405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F11CAC7-BF26-400D-95C9-F2503E7A92E3}"/>
              </a:ext>
            </a:extLst>
          </p:cNvPr>
          <p:cNvSpPr txBox="1"/>
          <p:nvPr/>
        </p:nvSpPr>
        <p:spPr>
          <a:xfrm>
            <a:off x="-402121" y="37326"/>
            <a:ext cx="6620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BigData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DeepLearning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Project01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707705-EA11-46F4-9764-38E01BF63362}"/>
              </a:ext>
            </a:extLst>
          </p:cNvPr>
          <p:cNvSpPr txBox="1"/>
          <p:nvPr/>
        </p:nvSpPr>
        <p:spPr>
          <a:xfrm>
            <a:off x="6641869" y="6359009"/>
            <a:ext cx="5669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 함께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빅데이터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AI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전문가로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꿈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이뤄 나가요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 descr="사람, 실내, 테이블, 남자이(가) 표시된 사진&#10;&#10;자동 생성된 설명">
            <a:extLst>
              <a:ext uri="{FF2B5EF4-FFF2-40B4-BE49-F238E27FC236}">
                <a16:creationId xmlns:a16="http://schemas.microsoft.com/office/drawing/2014/main" id="{D60FC635-C456-48AB-A89E-CFFC7664A89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0" b="12549"/>
          <a:stretch/>
        </p:blipFill>
        <p:spPr>
          <a:xfrm>
            <a:off x="404151" y="1099155"/>
            <a:ext cx="1756762" cy="2320826"/>
          </a:xfrm>
          <a:prstGeom prst="rect">
            <a:avLst/>
          </a:prstGeom>
        </p:spPr>
      </p:pic>
      <p:pic>
        <p:nvPicPr>
          <p:cNvPr id="8" name="그림 7" descr="실외, 건물, 사람, 남자이(가) 표시된 사진&#10;&#10;자동 생성된 설명">
            <a:extLst>
              <a:ext uri="{FF2B5EF4-FFF2-40B4-BE49-F238E27FC236}">
                <a16:creationId xmlns:a16="http://schemas.microsoft.com/office/drawing/2014/main" id="{AA4D8162-C65F-4BCB-BC08-9A2760B2FE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79" y="3831346"/>
            <a:ext cx="1714377" cy="2285836"/>
          </a:xfrm>
          <a:prstGeom prst="rect">
            <a:avLst/>
          </a:prstGeom>
        </p:spPr>
      </p:pic>
      <p:pic>
        <p:nvPicPr>
          <p:cNvPr id="12" name="그림 11" descr="착용, 남자, 여자, 모자이(가) 표시된 사진&#10;&#10;자동 생성된 설명">
            <a:extLst>
              <a:ext uri="{FF2B5EF4-FFF2-40B4-BE49-F238E27FC236}">
                <a16:creationId xmlns:a16="http://schemas.microsoft.com/office/drawing/2014/main" id="{827364A7-5679-4555-A44C-78A24A00719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67" b="21932"/>
          <a:stretch/>
        </p:blipFill>
        <p:spPr>
          <a:xfrm>
            <a:off x="2570257" y="1267035"/>
            <a:ext cx="1448453" cy="1434304"/>
          </a:xfrm>
          <a:prstGeom prst="rect">
            <a:avLst/>
          </a:prstGeom>
        </p:spPr>
      </p:pic>
      <p:pic>
        <p:nvPicPr>
          <p:cNvPr id="15" name="그림 14" descr="남자, 자동차, 평면, 보는이(가) 표시된 사진&#10;&#10;자동 생성된 설명">
            <a:extLst>
              <a:ext uri="{FF2B5EF4-FFF2-40B4-BE49-F238E27FC236}">
                <a16:creationId xmlns:a16="http://schemas.microsoft.com/office/drawing/2014/main" id="{B9115DB6-07FE-4272-8785-30B9BA8580D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5" b="14782"/>
          <a:stretch/>
        </p:blipFill>
        <p:spPr>
          <a:xfrm>
            <a:off x="4402748" y="4035223"/>
            <a:ext cx="1628444" cy="2081959"/>
          </a:xfrm>
          <a:prstGeom prst="rect">
            <a:avLst/>
          </a:prstGeom>
        </p:spPr>
      </p:pic>
      <p:pic>
        <p:nvPicPr>
          <p:cNvPr id="17" name="그림 16" descr="방, 테이블, 컴퓨터이(가) 표시된 사진&#10;&#10;자동 생성된 설명">
            <a:extLst>
              <a:ext uri="{FF2B5EF4-FFF2-40B4-BE49-F238E27FC236}">
                <a16:creationId xmlns:a16="http://schemas.microsoft.com/office/drawing/2014/main" id="{CCCD2307-EC30-42C8-A8DF-2E340277E4B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50" b="28809"/>
          <a:stretch/>
        </p:blipFill>
        <p:spPr>
          <a:xfrm>
            <a:off x="2063472" y="5037424"/>
            <a:ext cx="2102105" cy="1552417"/>
          </a:xfrm>
          <a:prstGeom prst="rect">
            <a:avLst/>
          </a:prstGeom>
        </p:spPr>
      </p:pic>
      <p:pic>
        <p:nvPicPr>
          <p:cNvPr id="19" name="그림 18" descr="사람, 의류, 여자, 가장이(가) 표시된 사진&#10;&#10;자동 생성된 설명">
            <a:extLst>
              <a:ext uri="{FF2B5EF4-FFF2-40B4-BE49-F238E27FC236}">
                <a16:creationId xmlns:a16="http://schemas.microsoft.com/office/drawing/2014/main" id="{298D6B53-2AFE-4C51-8F95-068304EDF1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128" y="1373233"/>
            <a:ext cx="1448454" cy="193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103003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E928BF1-184E-48B6-AEAD-51D332E23CCA}"/>
              </a:ext>
            </a:extLst>
          </p:cNvPr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28E79-61DF-4002-9D0E-ECDDDB4DB7E3}"/>
              </a:ext>
            </a:extLst>
          </p:cNvPr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AD850E-0CC0-4FBE-9FA4-3FC44CB96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3E9991-AD8A-4A42-8934-3F58A43DA58C}"/>
              </a:ext>
            </a:extLst>
          </p:cNvPr>
          <p:cNvSpPr txBox="1"/>
          <p:nvPr/>
        </p:nvSpPr>
        <p:spPr>
          <a:xfrm>
            <a:off x="-402121" y="37326"/>
            <a:ext cx="4253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Step1.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데이터 수집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CF9C9D-F67B-47AA-BA09-76A9FCA04121}"/>
              </a:ext>
            </a:extLst>
          </p:cNvPr>
          <p:cNvSpPr txBox="1"/>
          <p:nvPr/>
        </p:nvSpPr>
        <p:spPr>
          <a:xfrm>
            <a:off x="311420" y="816062"/>
            <a:ext cx="40666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환율 데이터</a:t>
            </a:r>
            <a:endParaRPr lang="en-US" altLang="ko-KR" sz="30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A49A2B-65BD-4144-B0BA-69E56622A2CF}"/>
              </a:ext>
            </a:extLst>
          </p:cNvPr>
          <p:cNvSpPr txBox="1"/>
          <p:nvPr/>
        </p:nvSpPr>
        <p:spPr>
          <a:xfrm>
            <a:off x="195453" y="1504776"/>
            <a:ext cx="3850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Fred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사이트에서 환율 데이터 다운로드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7A819F-C8F3-433B-9994-FE5E97B31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79" y="2039602"/>
            <a:ext cx="6443645" cy="46564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7B9505A-1227-4BF1-8EC2-B62393A9A2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551"/>
          <a:stretch/>
        </p:blipFill>
        <p:spPr>
          <a:xfrm>
            <a:off x="7039720" y="662395"/>
            <a:ext cx="4699588" cy="20848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CBF5F0F-5030-4CF8-B580-AFFC392794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4"/>
          <a:stretch/>
        </p:blipFill>
        <p:spPr>
          <a:xfrm>
            <a:off x="8181088" y="3003665"/>
            <a:ext cx="2847130" cy="362157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343ABC7-9BC8-469F-A11B-0AB17EEEA22C}"/>
              </a:ext>
            </a:extLst>
          </p:cNvPr>
          <p:cNvSpPr/>
          <p:nvPr/>
        </p:nvSpPr>
        <p:spPr>
          <a:xfrm>
            <a:off x="5852160" y="3429000"/>
            <a:ext cx="886968" cy="4407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4E30921-F1F6-4515-9C7F-92D776AC7108}"/>
              </a:ext>
            </a:extLst>
          </p:cNvPr>
          <p:cNvSpPr/>
          <p:nvPr/>
        </p:nvSpPr>
        <p:spPr>
          <a:xfrm>
            <a:off x="4462272" y="3099816"/>
            <a:ext cx="1563624" cy="182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036318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20934" y="2726332"/>
            <a:ext cx="7492538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AutoNum type="arabicPeriod"/>
            </a:pPr>
            <a:endParaRPr lang="en-US" altLang="ko-KR" sz="5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en-US" altLang="ko-KR" sz="6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Step2. </a:t>
            </a:r>
            <a:r>
              <a:rPr lang="ko-KR" altLang="en-US" sz="6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</a:t>
            </a:r>
            <a:r>
              <a:rPr lang="ko-KR" altLang="en-US" sz="6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전처리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928BF1-184E-48B6-AEAD-51D332E23CCA}"/>
              </a:ext>
            </a:extLst>
          </p:cNvPr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28E79-61DF-4002-9D0E-ECDDDB4DB7E3}"/>
              </a:ext>
            </a:extLst>
          </p:cNvPr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AD850E-0CC0-4FBE-9FA4-3FC44CB96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587137-9D47-4E35-92A1-44772F1E0B26}"/>
              </a:ext>
            </a:extLst>
          </p:cNvPr>
          <p:cNvSpPr txBox="1"/>
          <p:nvPr/>
        </p:nvSpPr>
        <p:spPr>
          <a:xfrm>
            <a:off x="-258034" y="37280"/>
            <a:ext cx="4253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Step2.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데이터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전처리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04E711-FEB9-4CDA-BD22-3A2AFEB9EBE4}"/>
              </a:ext>
            </a:extLst>
          </p:cNvPr>
          <p:cNvSpPr txBox="1"/>
          <p:nvPr/>
        </p:nvSpPr>
        <p:spPr>
          <a:xfrm>
            <a:off x="7794293" y="1773788"/>
            <a:ext cx="25827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기사 </a:t>
            </a:r>
            <a:r>
              <a:rPr lang="ko-KR" altLang="en-US" sz="30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전처리</a:t>
            </a:r>
            <a:endParaRPr lang="en-US" altLang="ko-KR" sz="30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2F93A7-3555-48FD-8CDA-C3ECC8E11D1D}"/>
              </a:ext>
            </a:extLst>
          </p:cNvPr>
          <p:cNvSpPr txBox="1"/>
          <p:nvPr/>
        </p:nvSpPr>
        <p:spPr>
          <a:xfrm>
            <a:off x="7858024" y="5245471"/>
            <a:ext cx="27850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주가 </a:t>
            </a:r>
            <a:r>
              <a:rPr lang="ko-KR" altLang="en-US" sz="30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전처리</a:t>
            </a:r>
            <a:endParaRPr lang="en-US" altLang="ko-KR" sz="30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3F9CC0-EB90-40F4-A7E9-C3197BDA8C91}"/>
              </a:ext>
            </a:extLst>
          </p:cNvPr>
          <p:cNvSpPr txBox="1"/>
          <p:nvPr/>
        </p:nvSpPr>
        <p:spPr>
          <a:xfrm>
            <a:off x="7858024" y="4088243"/>
            <a:ext cx="25827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환율 </a:t>
            </a:r>
            <a:r>
              <a:rPr lang="ko-KR" altLang="en-US" sz="30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전처리</a:t>
            </a:r>
            <a:endParaRPr lang="en-US" altLang="ko-KR" sz="30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D52A87-A385-48FB-A322-0022137D506D}"/>
              </a:ext>
            </a:extLst>
          </p:cNvPr>
          <p:cNvSpPr txBox="1"/>
          <p:nvPr/>
        </p:nvSpPr>
        <p:spPr>
          <a:xfrm>
            <a:off x="7858024" y="2931015"/>
            <a:ext cx="32948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국제유가 </a:t>
            </a:r>
            <a:r>
              <a:rPr lang="ko-KR" altLang="en-US" sz="30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전처리</a:t>
            </a:r>
            <a:endParaRPr lang="en-US" altLang="ko-KR" sz="30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196B612-4CE6-4A7F-B917-DAD75D9FE616}"/>
              </a:ext>
            </a:extLst>
          </p:cNvPr>
          <p:cNvSpPr/>
          <p:nvPr/>
        </p:nvSpPr>
        <p:spPr>
          <a:xfrm>
            <a:off x="7254240" y="2090146"/>
            <a:ext cx="98243" cy="327987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154064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1D0E79-A75F-4E01-ABE9-2EFDA7C1C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1467A63-7C04-492E-8182-61DE035C3786}"/>
              </a:ext>
            </a:extLst>
          </p:cNvPr>
          <p:cNvSpPr txBox="1"/>
          <p:nvPr/>
        </p:nvSpPr>
        <p:spPr>
          <a:xfrm>
            <a:off x="-258033" y="37280"/>
            <a:ext cx="52678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Step2.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데이터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전처리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기사</a:t>
            </a:r>
            <a:endParaRPr lang="en-US" altLang="ko-KR" sz="3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3EEFE2-B980-4D08-A4D2-F467CBC18A6A}"/>
              </a:ext>
            </a:extLst>
          </p:cNvPr>
          <p:cNvSpPr txBox="1"/>
          <p:nvPr/>
        </p:nvSpPr>
        <p:spPr>
          <a:xfrm>
            <a:off x="9083803" y="5482328"/>
            <a:ext cx="5166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concat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통한 </a:t>
            </a:r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컬럽합침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B444BB2-44BB-4518-80E6-2CC38CE8D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17" y="1391079"/>
            <a:ext cx="2707006" cy="309940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889D44A-C52A-4C1C-8A44-45710DD45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1023" y="1391079"/>
            <a:ext cx="5848764" cy="528783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1412EF39-3B35-4B0B-AE40-7355D3F4EB8E}"/>
              </a:ext>
            </a:extLst>
          </p:cNvPr>
          <p:cNvSpPr/>
          <p:nvPr/>
        </p:nvSpPr>
        <p:spPr>
          <a:xfrm>
            <a:off x="10790051" y="1326577"/>
            <a:ext cx="1277932" cy="38293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26671C3-7904-4346-8FD5-0DC0FFC552B2}"/>
              </a:ext>
            </a:extLst>
          </p:cNvPr>
          <p:cNvSpPr/>
          <p:nvPr/>
        </p:nvSpPr>
        <p:spPr>
          <a:xfrm>
            <a:off x="8817033" y="1326577"/>
            <a:ext cx="1296031" cy="38293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십자형 31">
            <a:extLst>
              <a:ext uri="{FF2B5EF4-FFF2-40B4-BE49-F238E27FC236}">
                <a16:creationId xmlns:a16="http://schemas.microsoft.com/office/drawing/2014/main" id="{2A03E14F-4581-406D-809B-F42102ED39DA}"/>
              </a:ext>
            </a:extLst>
          </p:cNvPr>
          <p:cNvSpPr/>
          <p:nvPr/>
        </p:nvSpPr>
        <p:spPr>
          <a:xfrm>
            <a:off x="10202860" y="2980457"/>
            <a:ext cx="497394" cy="521636"/>
          </a:xfrm>
          <a:prstGeom prst="plus">
            <a:avLst>
              <a:gd name="adj" fmla="val 33594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12E4B88-3813-4DF7-9454-FD2AFF9B7DAF}"/>
              </a:ext>
            </a:extLst>
          </p:cNvPr>
          <p:cNvCxnSpPr>
            <a:cxnSpLocks/>
          </p:cNvCxnSpPr>
          <p:nvPr/>
        </p:nvCxnSpPr>
        <p:spPr>
          <a:xfrm>
            <a:off x="8817033" y="1717964"/>
            <a:ext cx="12960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86C8AC3-9C69-43E2-9A31-354F5464DD5A}"/>
              </a:ext>
            </a:extLst>
          </p:cNvPr>
          <p:cNvCxnSpPr>
            <a:cxnSpLocks/>
          </p:cNvCxnSpPr>
          <p:nvPr/>
        </p:nvCxnSpPr>
        <p:spPr>
          <a:xfrm>
            <a:off x="10790051" y="1717964"/>
            <a:ext cx="127400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B87E860-930F-4475-8E27-BB6F308F8156}"/>
              </a:ext>
            </a:extLst>
          </p:cNvPr>
          <p:cNvSpPr txBox="1"/>
          <p:nvPr/>
        </p:nvSpPr>
        <p:spPr>
          <a:xfrm>
            <a:off x="11092749" y="1336668"/>
            <a:ext cx="683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기사 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A6C727-90E5-4B46-914F-F2ADD3F936DC}"/>
              </a:ext>
            </a:extLst>
          </p:cNvPr>
          <p:cNvSpPr txBox="1"/>
          <p:nvPr/>
        </p:nvSpPr>
        <p:spPr>
          <a:xfrm>
            <a:off x="9112534" y="1334143"/>
            <a:ext cx="683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날짜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55F197-DBAB-472D-B456-5016DFF05138}"/>
              </a:ext>
            </a:extLst>
          </p:cNvPr>
          <p:cNvSpPr txBox="1"/>
          <p:nvPr/>
        </p:nvSpPr>
        <p:spPr>
          <a:xfrm>
            <a:off x="8859996" y="1741819"/>
            <a:ext cx="15540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2010-01-01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76B1DE-20F6-448C-88FA-A243B4BAA37C}"/>
              </a:ext>
            </a:extLst>
          </p:cNvPr>
          <p:cNvSpPr txBox="1"/>
          <p:nvPr/>
        </p:nvSpPr>
        <p:spPr>
          <a:xfrm>
            <a:off x="8859996" y="4683153"/>
            <a:ext cx="15540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2019-12-31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7D65333-3A0A-47E7-B5FE-44FB0F620644}"/>
              </a:ext>
            </a:extLst>
          </p:cNvPr>
          <p:cNvSpPr txBox="1"/>
          <p:nvPr/>
        </p:nvSpPr>
        <p:spPr>
          <a:xfrm>
            <a:off x="8859996" y="4336134"/>
            <a:ext cx="15540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2019-12-30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C7ED63B-52A7-4BCE-A534-B0DE0BFB8397}"/>
              </a:ext>
            </a:extLst>
          </p:cNvPr>
          <p:cNvSpPr txBox="1"/>
          <p:nvPr/>
        </p:nvSpPr>
        <p:spPr>
          <a:xfrm>
            <a:off x="8859996" y="2063376"/>
            <a:ext cx="15540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2010-01-02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9AC55E1-8419-4DB6-81B0-92A907F83227}"/>
              </a:ext>
            </a:extLst>
          </p:cNvPr>
          <p:cNvSpPr/>
          <p:nvPr/>
        </p:nvSpPr>
        <p:spPr>
          <a:xfrm>
            <a:off x="9424222" y="2869631"/>
            <a:ext cx="65303" cy="584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78352E48-101C-4581-85BD-4F9217B2D2DC}"/>
              </a:ext>
            </a:extLst>
          </p:cNvPr>
          <p:cNvSpPr/>
          <p:nvPr/>
        </p:nvSpPr>
        <p:spPr>
          <a:xfrm>
            <a:off x="9418090" y="3220582"/>
            <a:ext cx="65304" cy="585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409AD860-9665-4566-A808-F5BF6535A9CB}"/>
              </a:ext>
            </a:extLst>
          </p:cNvPr>
          <p:cNvSpPr/>
          <p:nvPr/>
        </p:nvSpPr>
        <p:spPr>
          <a:xfrm>
            <a:off x="9421585" y="3654595"/>
            <a:ext cx="65305" cy="5850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DF50C861-BEA7-46F1-ABFA-0C2F85903F81}"/>
              </a:ext>
            </a:extLst>
          </p:cNvPr>
          <p:cNvSpPr/>
          <p:nvPr/>
        </p:nvSpPr>
        <p:spPr>
          <a:xfrm>
            <a:off x="11416505" y="2949986"/>
            <a:ext cx="65303" cy="584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D0038590-64D6-468D-914A-D2847A04FAA9}"/>
              </a:ext>
            </a:extLst>
          </p:cNvPr>
          <p:cNvSpPr/>
          <p:nvPr/>
        </p:nvSpPr>
        <p:spPr>
          <a:xfrm>
            <a:off x="11410373" y="3300937"/>
            <a:ext cx="65304" cy="585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8DA9A49-4CCB-4901-ADA5-66DA7D99C5B2}"/>
              </a:ext>
            </a:extLst>
          </p:cNvPr>
          <p:cNvSpPr/>
          <p:nvPr/>
        </p:nvSpPr>
        <p:spPr>
          <a:xfrm>
            <a:off x="11413868" y="3734950"/>
            <a:ext cx="65305" cy="5850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DB6E1F7-B9FB-4859-9F4E-E0B2A34BD821}"/>
              </a:ext>
            </a:extLst>
          </p:cNvPr>
          <p:cNvSpPr txBox="1"/>
          <p:nvPr/>
        </p:nvSpPr>
        <p:spPr>
          <a:xfrm>
            <a:off x="10790051" y="1762952"/>
            <a:ext cx="15540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지난해 미국이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87BCFB-D70E-4419-885A-6B5415AE6A76}"/>
              </a:ext>
            </a:extLst>
          </p:cNvPr>
          <p:cNvSpPr txBox="1"/>
          <p:nvPr/>
        </p:nvSpPr>
        <p:spPr>
          <a:xfrm>
            <a:off x="10889914" y="4762339"/>
            <a:ext cx="15540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내년 집값이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F4D4B1E-2C7B-4E52-9010-7A7DCF1434A6}"/>
              </a:ext>
            </a:extLst>
          </p:cNvPr>
          <p:cNvSpPr/>
          <p:nvPr/>
        </p:nvSpPr>
        <p:spPr>
          <a:xfrm>
            <a:off x="3613265" y="5986434"/>
            <a:ext cx="2482735" cy="2587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B30CA950-5441-473D-8C77-6675AE0B7DCF}"/>
              </a:ext>
            </a:extLst>
          </p:cNvPr>
          <p:cNvCxnSpPr>
            <a:cxnSpLocks/>
          </p:cNvCxnSpPr>
          <p:nvPr/>
        </p:nvCxnSpPr>
        <p:spPr>
          <a:xfrm flipH="1">
            <a:off x="6238716" y="5716351"/>
            <a:ext cx="2827090" cy="4334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EEE2A45-CFC7-4D83-9F07-63D19904E9F5}"/>
              </a:ext>
            </a:extLst>
          </p:cNvPr>
          <p:cNvSpPr txBox="1"/>
          <p:nvPr/>
        </p:nvSpPr>
        <p:spPr>
          <a:xfrm>
            <a:off x="364479" y="985173"/>
            <a:ext cx="7030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기사 날짜 데이터 삽입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윤년처리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형식 통일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(2010-01-01)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0004839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1D0E79-A75F-4E01-ABE9-2EFDA7C1C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1467A63-7C04-492E-8182-61DE035C3786}"/>
              </a:ext>
            </a:extLst>
          </p:cNvPr>
          <p:cNvSpPr txBox="1"/>
          <p:nvPr/>
        </p:nvSpPr>
        <p:spPr>
          <a:xfrm>
            <a:off x="-258033" y="37280"/>
            <a:ext cx="53232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Step2.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데이터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전처리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기사</a:t>
            </a:r>
            <a:endParaRPr lang="en-US" altLang="ko-KR" sz="3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3EEFE2-B980-4D08-A4D2-F467CBC18A6A}"/>
              </a:ext>
            </a:extLst>
          </p:cNvPr>
          <p:cNvSpPr txBox="1"/>
          <p:nvPr/>
        </p:nvSpPr>
        <p:spPr>
          <a:xfrm>
            <a:off x="478397" y="6035358"/>
            <a:ext cx="3381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concat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통해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row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합친 후 저장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EEE2A45-CFC7-4D83-9F07-63D19904E9F5}"/>
              </a:ext>
            </a:extLst>
          </p:cNvPr>
          <p:cNvSpPr txBox="1"/>
          <p:nvPr/>
        </p:nvSpPr>
        <p:spPr>
          <a:xfrm>
            <a:off x="630486" y="1204317"/>
            <a:ext cx="3187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년치 기사데이터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row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합치기  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AC12EDF-095C-45C0-B18A-60A457A56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67" y="1732016"/>
            <a:ext cx="6712690" cy="3018517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3F4D4B1E-2C7B-4E52-9010-7A7DCF1434A6}"/>
              </a:ext>
            </a:extLst>
          </p:cNvPr>
          <p:cNvSpPr/>
          <p:nvPr/>
        </p:nvSpPr>
        <p:spPr>
          <a:xfrm>
            <a:off x="927613" y="4039521"/>
            <a:ext cx="2482735" cy="2587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FCF322-E94A-4AD7-9E0A-A501DD2ED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9141" y="1185828"/>
            <a:ext cx="4095750" cy="2436513"/>
          </a:xfrm>
          <a:prstGeom prst="rect">
            <a:avLst/>
          </a:prstGeom>
        </p:spPr>
      </p:pic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B30CA950-5441-473D-8C77-6675AE0B7DCF}"/>
              </a:ext>
            </a:extLst>
          </p:cNvPr>
          <p:cNvCxnSpPr>
            <a:cxnSpLocks/>
          </p:cNvCxnSpPr>
          <p:nvPr/>
        </p:nvCxnSpPr>
        <p:spPr>
          <a:xfrm flipV="1">
            <a:off x="1914057" y="4395298"/>
            <a:ext cx="0" cy="14959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D3252299-1C6E-4AB8-BE56-67E46A4D7BCD}"/>
                  </a:ext>
                </a:extLst>
              </p14:cNvPr>
              <p14:cNvContentPartPr/>
              <p14:nvPr/>
            </p14:nvContentPartPr>
            <p14:xfrm>
              <a:off x="8092560" y="2039935"/>
              <a:ext cx="360" cy="3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D3252299-1C6E-4AB8-BE56-67E46A4D7BC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83920" y="2030935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4001EE95-6F0C-4FDB-9B54-4224C18AE8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8521" y="3996344"/>
            <a:ext cx="5276760" cy="2187078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C15618C-28FA-4B39-9576-238D9F776A95}"/>
              </a:ext>
            </a:extLst>
          </p:cNvPr>
          <p:cNvSpPr txBox="1"/>
          <p:nvPr/>
        </p:nvSpPr>
        <p:spPr>
          <a:xfrm>
            <a:off x="7901662" y="6235413"/>
            <a:ext cx="3381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3652 row(10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365*10+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윤년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64266927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1D0E79-A75F-4E01-ABE9-2EFDA7C1C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8DBAC3E-2DFB-42D1-B0B1-E0CDD24267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947"/>
          <a:stretch/>
        </p:blipFill>
        <p:spPr>
          <a:xfrm>
            <a:off x="296215" y="974600"/>
            <a:ext cx="6642142" cy="175165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C6A258B-A2FF-4A81-93E4-5DEDE751B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773" y="3749070"/>
            <a:ext cx="4609074" cy="276423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AA24A31-DACF-41F0-8A59-2ABC7235BD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773" y="3078623"/>
            <a:ext cx="3239466" cy="29449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1467A63-7C04-492E-8182-61DE035C3786}"/>
              </a:ext>
            </a:extLst>
          </p:cNvPr>
          <p:cNvSpPr txBox="1"/>
          <p:nvPr/>
        </p:nvSpPr>
        <p:spPr>
          <a:xfrm>
            <a:off x="209885" y="39150"/>
            <a:ext cx="5661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Step2.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데이터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전처리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국제유가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(WTI)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71F0F3-D00D-4AE8-BC27-39048F392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6815" y="1589047"/>
            <a:ext cx="4521716" cy="9928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E9040EF-E588-474C-B5E9-6EBEF8BCC0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7279" y="3388228"/>
            <a:ext cx="3363420" cy="222419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B5FB91C-C23A-42C2-8CED-7A5641A1F03B}"/>
              </a:ext>
            </a:extLst>
          </p:cNvPr>
          <p:cNvSpPr/>
          <p:nvPr/>
        </p:nvSpPr>
        <p:spPr>
          <a:xfrm>
            <a:off x="582444" y="3061435"/>
            <a:ext cx="3408922" cy="3524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BBD92B5-E2FA-4C68-892B-9D963D2E2477}"/>
              </a:ext>
            </a:extLst>
          </p:cNvPr>
          <p:cNvCxnSpPr>
            <a:cxnSpLocks/>
          </p:cNvCxnSpPr>
          <p:nvPr/>
        </p:nvCxnSpPr>
        <p:spPr>
          <a:xfrm flipH="1">
            <a:off x="4253149" y="1108364"/>
            <a:ext cx="3322517" cy="19086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1D7772-C159-475E-9B90-B87F43F81C9E}"/>
              </a:ext>
            </a:extLst>
          </p:cNvPr>
          <p:cNvSpPr txBox="1"/>
          <p:nvPr/>
        </p:nvSpPr>
        <p:spPr>
          <a:xfrm>
            <a:off x="7675430" y="874341"/>
            <a:ext cx="4123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열 행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transformation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755928-9F34-464C-9858-5F40969928EC}"/>
              </a:ext>
            </a:extLst>
          </p:cNvPr>
          <p:cNvSpPr txBox="1"/>
          <p:nvPr/>
        </p:nvSpPr>
        <p:spPr>
          <a:xfrm>
            <a:off x="6757559" y="5983659"/>
            <a:ext cx="5185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특정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row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삭제 후 </a:t>
            </a:r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컬럼명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네이밍 처리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date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형식 통일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AF86C86-861B-4B70-82D4-927CE15867ED}"/>
              </a:ext>
            </a:extLst>
          </p:cNvPr>
          <p:cNvSpPr/>
          <p:nvPr/>
        </p:nvSpPr>
        <p:spPr>
          <a:xfrm>
            <a:off x="7575666" y="1645685"/>
            <a:ext cx="4154297" cy="6961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43D2A51-5ACD-4761-BC52-B3EA298FC515}"/>
              </a:ext>
            </a:extLst>
          </p:cNvPr>
          <p:cNvCxnSpPr>
            <a:cxnSpLocks/>
          </p:cNvCxnSpPr>
          <p:nvPr/>
        </p:nvCxnSpPr>
        <p:spPr>
          <a:xfrm flipV="1">
            <a:off x="11325410" y="3493523"/>
            <a:ext cx="0" cy="22241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82356E33-0D33-4C89-BA0E-3A3480D502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3707" y="2753947"/>
            <a:ext cx="5958408" cy="419390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40EBD843-8F88-42F6-B9E9-764BCD78D781}"/>
              </a:ext>
            </a:extLst>
          </p:cNvPr>
          <p:cNvSpPr/>
          <p:nvPr/>
        </p:nvSpPr>
        <p:spPr>
          <a:xfrm>
            <a:off x="6023706" y="2717758"/>
            <a:ext cx="5918909" cy="4891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022249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1D0E79-A75F-4E01-ABE9-2EFDA7C1C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D77911-CEB2-4D5B-8F1B-AF37947B498B}"/>
              </a:ext>
            </a:extLst>
          </p:cNvPr>
          <p:cNvSpPr txBox="1"/>
          <p:nvPr/>
        </p:nvSpPr>
        <p:spPr>
          <a:xfrm>
            <a:off x="209885" y="39150"/>
            <a:ext cx="4301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Step2.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데이터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전처리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환율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CFC5EB-DAA3-419C-BF0C-15544399A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62" y="1293826"/>
            <a:ext cx="4447915" cy="6006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A7850D6-2BF8-42D2-B36D-08C5B4492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9" y="4314121"/>
            <a:ext cx="2924435" cy="18631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0D536B-926A-4385-B8FC-340A6DB66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6960" y="4314121"/>
            <a:ext cx="2798272" cy="1803845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DE4E7EC-A366-44B6-B8F4-280A005C0AE9}"/>
              </a:ext>
            </a:extLst>
          </p:cNvPr>
          <p:cNvSpPr/>
          <p:nvPr/>
        </p:nvSpPr>
        <p:spPr>
          <a:xfrm>
            <a:off x="3507971" y="4910051"/>
            <a:ext cx="676102" cy="52647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5A17107-18CD-4285-A490-E67140D11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262" y="2183239"/>
            <a:ext cx="8041178" cy="88499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BE5D8A4-FF09-4C18-B4EF-8EEABD2DBF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5448" y="4510196"/>
            <a:ext cx="3607709" cy="79970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5A5843E-4108-4647-B3C3-9794A5EBCA34}"/>
              </a:ext>
            </a:extLst>
          </p:cNvPr>
          <p:cNvSpPr/>
          <p:nvPr/>
        </p:nvSpPr>
        <p:spPr>
          <a:xfrm>
            <a:off x="437100" y="1273539"/>
            <a:ext cx="4195860" cy="4388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9E78DBA-F4B5-4D9D-98C7-9F92ECDC5D82}"/>
              </a:ext>
            </a:extLst>
          </p:cNvPr>
          <p:cNvCxnSpPr>
            <a:cxnSpLocks/>
          </p:cNvCxnSpPr>
          <p:nvPr/>
        </p:nvCxnSpPr>
        <p:spPr>
          <a:xfrm flipH="1">
            <a:off x="4923711" y="1147156"/>
            <a:ext cx="967242" cy="3458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E2EA55D-C6BA-44B4-9B56-6791507BD1B8}"/>
              </a:ext>
            </a:extLst>
          </p:cNvPr>
          <p:cNvSpPr txBox="1"/>
          <p:nvPr/>
        </p:nvSpPr>
        <p:spPr>
          <a:xfrm>
            <a:off x="5934487" y="873429"/>
            <a:ext cx="4123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name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통해 </a:t>
            </a:r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컬럼명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부여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12E33E4-820D-4D31-99AC-0FF7EF116B4D}"/>
              </a:ext>
            </a:extLst>
          </p:cNvPr>
          <p:cNvSpPr/>
          <p:nvPr/>
        </p:nvSpPr>
        <p:spPr>
          <a:xfrm>
            <a:off x="517455" y="2157018"/>
            <a:ext cx="8041177" cy="499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A727FB1-FE8D-4974-883A-22D7EF0FF0DC}"/>
              </a:ext>
            </a:extLst>
          </p:cNvPr>
          <p:cNvCxnSpPr>
            <a:cxnSpLocks/>
          </p:cNvCxnSpPr>
          <p:nvPr/>
        </p:nvCxnSpPr>
        <p:spPr>
          <a:xfrm flipH="1" flipV="1">
            <a:off x="4765965" y="2859578"/>
            <a:ext cx="360217" cy="6809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8E3CB4F-1423-4A09-96A0-15F0B82FB61D}"/>
              </a:ext>
            </a:extLst>
          </p:cNvPr>
          <p:cNvSpPr txBox="1"/>
          <p:nvPr/>
        </p:nvSpPr>
        <p:spPr>
          <a:xfrm>
            <a:off x="1179583" y="3612393"/>
            <a:ext cx="8674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확인 결과 </a:t>
            </a:r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결측치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대신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으로 되어있다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NA</a:t>
            </a:r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결측치로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변경 작업 후 </a:t>
            </a:r>
            <a:r>
              <a:rPr lang="en-US" altLang="ko-KR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colSums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으로 확인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7647397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1D0E79-A75F-4E01-ABE9-2EFDA7C1C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F6D86-DAD1-4DA5-BD84-86E80030A7F0}"/>
              </a:ext>
            </a:extLst>
          </p:cNvPr>
          <p:cNvSpPr txBox="1"/>
          <p:nvPr/>
        </p:nvSpPr>
        <p:spPr>
          <a:xfrm>
            <a:off x="209885" y="39150"/>
            <a:ext cx="9521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Step2.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데이터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전처리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주가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코스피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나스닥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삼성전자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en-US" altLang="ko-KR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sk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하이닉스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...)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7CF0F5-9414-48DD-B42B-6E14B8204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76" y="701217"/>
            <a:ext cx="7475914" cy="16288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620660B-232C-4C49-9FDA-32498E6E3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676" y="2495057"/>
            <a:ext cx="8854550" cy="32012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B37998E-03A5-4555-9367-168A415D4E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1380"/>
          <a:stretch/>
        </p:blipFill>
        <p:spPr>
          <a:xfrm>
            <a:off x="354676" y="5800354"/>
            <a:ext cx="9521548" cy="84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50074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1D0E79-A75F-4E01-ABE9-2EFDA7C1C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F6D86-DAD1-4DA5-BD84-86E80030A7F0}"/>
              </a:ext>
            </a:extLst>
          </p:cNvPr>
          <p:cNvSpPr txBox="1"/>
          <p:nvPr/>
        </p:nvSpPr>
        <p:spPr>
          <a:xfrm>
            <a:off x="209885" y="39150"/>
            <a:ext cx="9521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Step2.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데이터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전처리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주가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코스피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나스닥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삼성전자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en-US" altLang="ko-KR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sk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하이닉스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...)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F39CD7D-C7E3-4FCC-B7DA-45EEBAEB2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11" y="1421940"/>
            <a:ext cx="8976369" cy="163160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86C56E0-2CF0-423F-80B6-85C89D10D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011" y="4522712"/>
            <a:ext cx="9123535" cy="16833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2C50EE-63B1-46C1-8866-71BC1154A5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11" y="3391097"/>
            <a:ext cx="6483668" cy="79405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B84974-0FC2-4F2F-A07F-78F9869B8A5F}"/>
              </a:ext>
            </a:extLst>
          </p:cNvPr>
          <p:cNvSpPr/>
          <p:nvPr/>
        </p:nvSpPr>
        <p:spPr>
          <a:xfrm>
            <a:off x="296215" y="3348509"/>
            <a:ext cx="6647684" cy="8909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629224-D445-4794-86AE-CA7119DD2FC7}"/>
              </a:ext>
            </a:extLst>
          </p:cNvPr>
          <p:cNvSpPr/>
          <p:nvPr/>
        </p:nvSpPr>
        <p:spPr>
          <a:xfrm>
            <a:off x="399010" y="2410691"/>
            <a:ext cx="8922327" cy="2032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02178E-1489-423E-833D-D298D4851EF5}"/>
              </a:ext>
            </a:extLst>
          </p:cNvPr>
          <p:cNvSpPr/>
          <p:nvPr/>
        </p:nvSpPr>
        <p:spPr>
          <a:xfrm>
            <a:off x="509495" y="5541822"/>
            <a:ext cx="8922327" cy="2032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8501AD-48B0-45FA-B985-1EDF5730D878}"/>
              </a:ext>
            </a:extLst>
          </p:cNvPr>
          <p:cNvSpPr txBox="1"/>
          <p:nvPr/>
        </p:nvSpPr>
        <p:spPr>
          <a:xfrm>
            <a:off x="296214" y="904308"/>
            <a:ext cx="8922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아래 코드를 통해 </a:t>
            </a:r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결측치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null -&gt; NA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변경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나머지 회사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나스닥 삼전 등등 들도 똑같이 처리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634663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F818B94-25DE-4321-9525-D214A49ED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26" y="2244019"/>
            <a:ext cx="8534400" cy="4093179"/>
          </a:xfrm>
          <a:prstGeom prst="rect">
            <a:avLst/>
          </a:prstGeom>
        </p:spPr>
      </p:pic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1D0E79-A75F-4E01-ABE9-2EFDA7C1C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719BFE-6C74-4EBE-BCC3-CBB857921B89}"/>
              </a:ext>
            </a:extLst>
          </p:cNvPr>
          <p:cNvSpPr txBox="1"/>
          <p:nvPr/>
        </p:nvSpPr>
        <p:spPr>
          <a:xfrm>
            <a:off x="209885" y="39150"/>
            <a:ext cx="9521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Step2.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데이터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전처리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주가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코스피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나스닥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삼성전자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en-US" altLang="ko-KR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sk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하이닉스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...)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021F6-5E82-4ECE-B12E-8A221FF4DC02}"/>
              </a:ext>
            </a:extLst>
          </p:cNvPr>
          <p:cNvSpPr txBox="1"/>
          <p:nvPr/>
        </p:nvSpPr>
        <p:spPr>
          <a:xfrm>
            <a:off x="343475" y="1870475"/>
            <a:ext cx="8922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각 데이터들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date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기준으로 </a:t>
            </a:r>
            <a:r>
              <a:rPr lang="en-US" altLang="ko-KR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left_join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8FA09E-985E-4799-9FB8-C35052977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654" y="1085617"/>
            <a:ext cx="8048625" cy="5810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1EF59AB-B7B0-426A-946F-AD05C17BF51F}"/>
              </a:ext>
            </a:extLst>
          </p:cNvPr>
          <p:cNvSpPr txBox="1"/>
          <p:nvPr/>
        </p:nvSpPr>
        <p:spPr>
          <a:xfrm>
            <a:off x="4176166" y="1334606"/>
            <a:ext cx="1407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rbind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en-US" altLang="ko-KR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lbind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E90FFD-5408-413D-A231-CD34B64AD1CC}"/>
              </a:ext>
            </a:extLst>
          </p:cNvPr>
          <p:cNvSpPr txBox="1"/>
          <p:nvPr/>
        </p:nvSpPr>
        <p:spPr>
          <a:xfrm>
            <a:off x="772811" y="726033"/>
            <a:ext cx="3067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bind_rows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(), </a:t>
            </a:r>
            <a:r>
              <a:rPr lang="en-US" altLang="ko-KR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bind_cols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F720ED-7C97-4EAD-8D6B-0B479C490765}"/>
              </a:ext>
            </a:extLst>
          </p:cNvPr>
          <p:cNvSpPr/>
          <p:nvPr/>
        </p:nvSpPr>
        <p:spPr>
          <a:xfrm>
            <a:off x="1744969" y="1097959"/>
            <a:ext cx="1248751" cy="2835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825B80F-5719-4647-97A9-C38FCBA1A83D}"/>
              </a:ext>
            </a:extLst>
          </p:cNvPr>
          <p:cNvSpPr/>
          <p:nvPr/>
        </p:nvSpPr>
        <p:spPr>
          <a:xfrm>
            <a:off x="4541494" y="1085617"/>
            <a:ext cx="1407621" cy="2835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03623C-F779-491C-95EA-FA007B2C5C27}"/>
              </a:ext>
            </a:extLst>
          </p:cNvPr>
          <p:cNvSpPr txBox="1"/>
          <p:nvPr/>
        </p:nvSpPr>
        <p:spPr>
          <a:xfrm>
            <a:off x="343475" y="1176074"/>
            <a:ext cx="817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참고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4CCB37-4942-44F3-BA3D-27F0F9E0C71F}"/>
              </a:ext>
            </a:extLst>
          </p:cNvPr>
          <p:cNvSpPr txBox="1"/>
          <p:nvPr/>
        </p:nvSpPr>
        <p:spPr>
          <a:xfrm>
            <a:off x="296214" y="6337198"/>
            <a:ext cx="11561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나머지 데이터들도 이와 같이 </a:t>
            </a:r>
            <a:r>
              <a:rPr lang="en-US" altLang="ko-KR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left_join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해준다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But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삼성전자와 같은 회사 데이터들은 일단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close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컬럼 만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join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처리한다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0FB3BE7-AE98-4CA0-A82A-84FC87293130}"/>
              </a:ext>
            </a:extLst>
          </p:cNvPr>
          <p:cNvSpPr/>
          <p:nvPr/>
        </p:nvSpPr>
        <p:spPr>
          <a:xfrm>
            <a:off x="5173966" y="5905486"/>
            <a:ext cx="1498383" cy="2835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AABB792-F911-4834-9235-DEAE0CFF1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8909" y="2736261"/>
            <a:ext cx="6187475" cy="182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93837"/>
      </p:ext>
    </p:extLst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1D0E79-A75F-4E01-ABE9-2EFDA7C1C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F6D86-DAD1-4DA5-BD84-86E80030A7F0}"/>
              </a:ext>
            </a:extLst>
          </p:cNvPr>
          <p:cNvSpPr txBox="1"/>
          <p:nvPr/>
        </p:nvSpPr>
        <p:spPr>
          <a:xfrm>
            <a:off x="209885" y="39150"/>
            <a:ext cx="9521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Step2.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데이터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전처리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주가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코스피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나스닥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삼성전자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en-US" altLang="ko-KR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sk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하이닉스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...)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6A917C-F88B-4DBA-8334-96611BAC7272}"/>
              </a:ext>
            </a:extLst>
          </p:cNvPr>
          <p:cNvSpPr txBox="1"/>
          <p:nvPr/>
        </p:nvSpPr>
        <p:spPr>
          <a:xfrm>
            <a:off x="209885" y="903434"/>
            <a:ext cx="7123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삼성전자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close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up down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으로 표기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베이지안 분류위해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63ED5D-47EA-42DC-A8C5-D23CED20F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95" y="1420192"/>
            <a:ext cx="8657109" cy="353585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40F6CA6-4A76-4AA9-A2DE-E96BAFFBD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895" y="5057801"/>
            <a:ext cx="6122099" cy="156023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09EB0B0-7633-4CF0-97CA-4EE1D2020CDA}"/>
              </a:ext>
            </a:extLst>
          </p:cNvPr>
          <p:cNvSpPr/>
          <p:nvPr/>
        </p:nvSpPr>
        <p:spPr>
          <a:xfrm>
            <a:off x="419895" y="3580656"/>
            <a:ext cx="7142193" cy="973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213A90-0AED-4774-9A9F-AC529E3487D7}"/>
              </a:ext>
            </a:extLst>
          </p:cNvPr>
          <p:cNvSpPr/>
          <p:nvPr/>
        </p:nvSpPr>
        <p:spPr>
          <a:xfrm>
            <a:off x="419894" y="2379744"/>
            <a:ext cx="8657109" cy="12009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8A97EC-2360-4DD2-BBDC-3C1B0BFFBEAD}"/>
              </a:ext>
            </a:extLst>
          </p:cNvPr>
          <p:cNvSpPr txBox="1"/>
          <p:nvPr/>
        </p:nvSpPr>
        <p:spPr>
          <a:xfrm>
            <a:off x="9205097" y="2580090"/>
            <a:ext cx="2334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up &amp;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down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컬럼 생성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E0214B-9986-4A59-BAF0-37336599A3C9}"/>
              </a:ext>
            </a:extLst>
          </p:cNvPr>
          <p:cNvSpPr txBox="1"/>
          <p:nvPr/>
        </p:nvSpPr>
        <p:spPr>
          <a:xfrm>
            <a:off x="7703959" y="3748880"/>
            <a:ext cx="3963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Ex)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오늘의 데이터를 보고 내일 결과 예측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close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컬럼 </a:t>
            </a:r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한칸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앞당김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9527646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121689" y="2125386"/>
            <a:ext cx="4737801" cy="361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AutoNum type="arabicPeriod"/>
            </a:pPr>
            <a:endParaRPr lang="en-US" altLang="ko-KR" sz="5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just">
              <a:buAutoNum type="arabicPeriod"/>
            </a:pP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hat you want make?</a:t>
            </a:r>
          </a:p>
          <a:p>
            <a:pPr marL="514350" indent="-514350" algn="just">
              <a:buAutoNum type="arabicPeriod"/>
            </a:pP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you can make?</a:t>
            </a:r>
          </a:p>
          <a:p>
            <a:pPr algn="just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	-step1</a:t>
            </a:r>
          </a:p>
          <a:p>
            <a:pPr algn="just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-step2</a:t>
            </a:r>
          </a:p>
          <a:p>
            <a:pPr algn="just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-step3</a:t>
            </a:r>
          </a:p>
          <a:p>
            <a:pPr algn="just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-step4</a:t>
            </a:r>
          </a:p>
          <a:p>
            <a:pPr algn="just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  Q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n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</a:t>
            </a:r>
          </a:p>
          <a:p>
            <a:pPr marL="514350" indent="-514350" algn="just">
              <a:buAutoNum type="arabicPeriod"/>
            </a:pP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84197" y="2952616"/>
            <a:ext cx="15273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목차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928BF1-184E-48B6-AEAD-51D332E23CCA}"/>
              </a:ext>
            </a:extLst>
          </p:cNvPr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28E79-61DF-4002-9D0E-ECDDDB4DB7E3}"/>
              </a:ext>
            </a:extLst>
          </p:cNvPr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AD850E-0CC0-4FBE-9FA4-3FC44CB96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4E52448-D960-4A7B-AF9D-25BF53AD37AF}"/>
              </a:ext>
            </a:extLst>
          </p:cNvPr>
          <p:cNvSpPr/>
          <p:nvPr/>
        </p:nvSpPr>
        <p:spPr>
          <a:xfrm>
            <a:off x="6217920" y="2125386"/>
            <a:ext cx="92701" cy="2848878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B7A948-F972-4030-8C1F-31126BFE5E82}"/>
              </a:ext>
            </a:extLst>
          </p:cNvPr>
          <p:cNvSpPr txBox="1"/>
          <p:nvPr/>
        </p:nvSpPr>
        <p:spPr>
          <a:xfrm>
            <a:off x="-402121" y="37326"/>
            <a:ext cx="6620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BigData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DeepLearning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Project01</a:t>
            </a:r>
          </a:p>
        </p:txBody>
      </p:sp>
    </p:spTree>
    <p:extLst>
      <p:ext uri="{BB962C8B-B14F-4D97-AF65-F5344CB8AC3E}">
        <p14:creationId xmlns:p14="http://schemas.microsoft.com/office/powerpoint/2010/main" val="1962373637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1D0E79-A75F-4E01-ABE9-2EFDA7C1C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F6D86-DAD1-4DA5-BD84-86E80030A7F0}"/>
              </a:ext>
            </a:extLst>
          </p:cNvPr>
          <p:cNvSpPr txBox="1"/>
          <p:nvPr/>
        </p:nvSpPr>
        <p:spPr>
          <a:xfrm>
            <a:off x="209885" y="39150"/>
            <a:ext cx="9521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Step2.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데이터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전처리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주가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코스피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나스닥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삼성전자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en-US" altLang="ko-KR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sk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하이닉스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...)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6A917C-F88B-4DBA-8334-96611BAC7272}"/>
              </a:ext>
            </a:extLst>
          </p:cNvPr>
          <p:cNvSpPr txBox="1"/>
          <p:nvPr/>
        </p:nvSpPr>
        <p:spPr>
          <a:xfrm>
            <a:off x="209885" y="903434"/>
            <a:ext cx="7123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삼성전자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close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up down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으로 표기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베이지안 분류위해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8A9898-28ED-465F-81A3-D7D24AE8E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59" y="1358488"/>
            <a:ext cx="8915400" cy="5722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35CA5A-C95D-4601-9A74-37DBBC28C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59" y="1985672"/>
            <a:ext cx="7195433" cy="190433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57099E-82C7-462C-8DC5-AADA7A6BB37B}"/>
              </a:ext>
            </a:extLst>
          </p:cNvPr>
          <p:cNvSpPr/>
          <p:nvPr/>
        </p:nvSpPr>
        <p:spPr>
          <a:xfrm>
            <a:off x="512959" y="1532400"/>
            <a:ext cx="8915400" cy="2141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1A3876-98E7-4768-8648-FD4FC214F11C}"/>
              </a:ext>
            </a:extLst>
          </p:cNvPr>
          <p:cNvSpPr txBox="1"/>
          <p:nvPr/>
        </p:nvSpPr>
        <p:spPr>
          <a:xfrm>
            <a:off x="7550113" y="1833449"/>
            <a:ext cx="4519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합쳐진 데이터에 삼성 </a:t>
            </a:r>
            <a:r>
              <a:rPr lang="en-US" altLang="ko-KR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updown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컬럼 조인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0E38685-187F-4D27-BC4D-B5FE28A1DD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211" y="4083864"/>
            <a:ext cx="7424928" cy="6326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3A78315-EAAE-4D0A-B18A-4A060ABA2B2A}"/>
              </a:ext>
            </a:extLst>
          </p:cNvPr>
          <p:cNvSpPr txBox="1"/>
          <p:nvPr/>
        </p:nvSpPr>
        <p:spPr>
          <a:xfrm>
            <a:off x="398211" y="4850148"/>
            <a:ext cx="7257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 기준 약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3650 row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에서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2281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</a:t>
            </a:r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줄어듬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289DBCD-5E7E-43FE-8753-A1ADBE8BBC59}"/>
              </a:ext>
            </a:extLst>
          </p:cNvPr>
          <p:cNvSpPr/>
          <p:nvPr/>
        </p:nvSpPr>
        <p:spPr>
          <a:xfrm>
            <a:off x="464191" y="4281696"/>
            <a:ext cx="7340660" cy="2176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042998"/>
      </p:ext>
    </p:extLst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9DDA01B-24CE-400F-8FB0-D0EED5449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83" y="3130492"/>
            <a:ext cx="10259568" cy="314670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C497AE4-6D23-4EB7-B871-385D4602B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83" y="1461960"/>
            <a:ext cx="11153531" cy="1267705"/>
          </a:xfrm>
          <a:prstGeom prst="rect">
            <a:avLst/>
          </a:prstGeom>
        </p:spPr>
      </p:pic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1D0E79-A75F-4E01-ABE9-2EFDA7C1C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F6D86-DAD1-4DA5-BD84-86E80030A7F0}"/>
              </a:ext>
            </a:extLst>
          </p:cNvPr>
          <p:cNvSpPr txBox="1"/>
          <p:nvPr/>
        </p:nvSpPr>
        <p:spPr>
          <a:xfrm>
            <a:off x="209885" y="39150"/>
            <a:ext cx="9521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Step2.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데이터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전처리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주가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코스피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나스닥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삼성전자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en-US" altLang="ko-KR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sk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하이닉스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...)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6A917C-F88B-4DBA-8334-96611BAC7272}"/>
              </a:ext>
            </a:extLst>
          </p:cNvPr>
          <p:cNvSpPr txBox="1"/>
          <p:nvPr/>
        </p:nvSpPr>
        <p:spPr>
          <a:xfrm>
            <a:off x="209885" y="903434"/>
            <a:ext cx="7123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표준화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(scale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57099E-82C7-462C-8DC5-AADA7A6BB37B}"/>
              </a:ext>
            </a:extLst>
          </p:cNvPr>
          <p:cNvSpPr/>
          <p:nvPr/>
        </p:nvSpPr>
        <p:spPr>
          <a:xfrm>
            <a:off x="970855" y="2342752"/>
            <a:ext cx="10707490" cy="2175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1A3876-98E7-4768-8648-FD4FC214F11C}"/>
              </a:ext>
            </a:extLst>
          </p:cNvPr>
          <p:cNvSpPr txBox="1"/>
          <p:nvPr/>
        </p:nvSpPr>
        <p:spPr>
          <a:xfrm>
            <a:off x="6722105" y="2709868"/>
            <a:ext cx="4519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날짜와 </a:t>
            </a:r>
            <a:r>
              <a:rPr lang="en-US" altLang="ko-KR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upDown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컬럼 제외 표준화 </a:t>
            </a:r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전처리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3052402"/>
      </p:ext>
    </p:extLst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96214" y="2908544"/>
            <a:ext cx="75584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AutoNum type="arabicPeriod"/>
            </a:pPr>
            <a:endParaRPr lang="en-US" altLang="ko-KR" sz="5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Step3. </a:t>
            </a:r>
            <a:r>
              <a:rPr lang="ko-KR" altLang="en-US" sz="4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예측</a:t>
            </a:r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(train, test)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928BF1-184E-48B6-AEAD-51D332E23CCA}"/>
              </a:ext>
            </a:extLst>
          </p:cNvPr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28E79-61DF-4002-9D0E-ECDDDB4DB7E3}"/>
              </a:ext>
            </a:extLst>
          </p:cNvPr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AD850E-0CC0-4FBE-9FA4-3FC44CB96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587137-9D47-4E35-92A1-44772F1E0B26}"/>
              </a:ext>
            </a:extLst>
          </p:cNvPr>
          <p:cNvSpPr txBox="1"/>
          <p:nvPr/>
        </p:nvSpPr>
        <p:spPr>
          <a:xfrm>
            <a:off x="-258034" y="37280"/>
            <a:ext cx="5717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Step3.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데이터 예측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(train, test)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898FE9-1D4B-4569-B219-68300594F4A3}"/>
              </a:ext>
            </a:extLst>
          </p:cNvPr>
          <p:cNvSpPr txBox="1"/>
          <p:nvPr/>
        </p:nvSpPr>
        <p:spPr>
          <a:xfrm>
            <a:off x="7858024" y="4088243"/>
            <a:ext cx="29867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신경망 예측 비교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(close)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FDA471-5845-4044-8491-E6025834E81B}"/>
              </a:ext>
            </a:extLst>
          </p:cNvPr>
          <p:cNvSpPr txBox="1"/>
          <p:nvPr/>
        </p:nvSpPr>
        <p:spPr>
          <a:xfrm>
            <a:off x="7854696" y="2513787"/>
            <a:ext cx="3507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베이지안 분류예측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(up, down)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E46DF7-748D-4FF7-A3F4-B213ED3211B1}"/>
              </a:ext>
            </a:extLst>
          </p:cNvPr>
          <p:cNvSpPr/>
          <p:nvPr/>
        </p:nvSpPr>
        <p:spPr>
          <a:xfrm>
            <a:off x="7254240" y="2090146"/>
            <a:ext cx="98243" cy="327987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864340"/>
      </p:ext>
    </p:extLst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45EFDF1-C19A-441A-AB03-9E133947B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55" y="1401361"/>
            <a:ext cx="9287004" cy="3458646"/>
          </a:xfrm>
          <a:prstGeom prst="rect">
            <a:avLst/>
          </a:prstGeom>
        </p:spPr>
      </p:pic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1D0E79-A75F-4E01-ABE9-2EFDA7C1C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174713-9B68-45C6-A5AD-B0C9BF18A25C}"/>
              </a:ext>
            </a:extLst>
          </p:cNvPr>
          <p:cNvSpPr txBox="1"/>
          <p:nvPr/>
        </p:nvSpPr>
        <p:spPr>
          <a:xfrm>
            <a:off x="276862" y="82118"/>
            <a:ext cx="5717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Step3.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데이터 예측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베이지안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35043C4-1B76-4918-A89D-B3DBE8A13F90}"/>
              </a:ext>
            </a:extLst>
          </p:cNvPr>
          <p:cNvSpPr/>
          <p:nvPr/>
        </p:nvSpPr>
        <p:spPr>
          <a:xfrm>
            <a:off x="402337" y="2295144"/>
            <a:ext cx="9390888" cy="4206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334219-892A-447A-B391-AA350BCB1401}"/>
              </a:ext>
            </a:extLst>
          </p:cNvPr>
          <p:cNvSpPr txBox="1"/>
          <p:nvPr/>
        </p:nvSpPr>
        <p:spPr>
          <a:xfrm>
            <a:off x="5331580" y="6229773"/>
            <a:ext cx="6527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set.seed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주어 랜덤으로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row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섞어서 분류 예측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정확도 확인 위해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4225775-3D71-43BD-A562-E2321D2C5E17}"/>
              </a:ext>
            </a:extLst>
          </p:cNvPr>
          <p:cNvCxnSpPr>
            <a:cxnSpLocks/>
          </p:cNvCxnSpPr>
          <p:nvPr/>
        </p:nvCxnSpPr>
        <p:spPr>
          <a:xfrm flipV="1">
            <a:off x="9441746" y="2880362"/>
            <a:ext cx="0" cy="31249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12ED3AD-DD00-4633-9194-48840D870708}"/>
              </a:ext>
            </a:extLst>
          </p:cNvPr>
          <p:cNvSpPr/>
          <p:nvPr/>
        </p:nvSpPr>
        <p:spPr>
          <a:xfrm>
            <a:off x="402335" y="2715768"/>
            <a:ext cx="8074149" cy="14636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D749B72-D34C-4CBB-BABB-7E0E4EFBB19F}"/>
              </a:ext>
            </a:extLst>
          </p:cNvPr>
          <p:cNvCxnSpPr>
            <a:cxnSpLocks/>
          </p:cNvCxnSpPr>
          <p:nvPr/>
        </p:nvCxnSpPr>
        <p:spPr>
          <a:xfrm flipV="1">
            <a:off x="898202" y="4325730"/>
            <a:ext cx="0" cy="12010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CA026A5-C7C4-4FDA-9B66-B8ADFEEA3929}"/>
              </a:ext>
            </a:extLst>
          </p:cNvPr>
          <p:cNvSpPr txBox="1"/>
          <p:nvPr/>
        </p:nvSpPr>
        <p:spPr>
          <a:xfrm>
            <a:off x="477013" y="5605169"/>
            <a:ext cx="8392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7:3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비율로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train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test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구분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en-US" altLang="ko-KR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updown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컬럼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label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지정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1EB91E-AAA2-4A6D-9DA1-50030DD98A40}"/>
              </a:ext>
            </a:extLst>
          </p:cNvPr>
          <p:cNvSpPr txBox="1"/>
          <p:nvPr/>
        </p:nvSpPr>
        <p:spPr>
          <a:xfrm>
            <a:off x="1197738" y="4902013"/>
            <a:ext cx="4543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en-US" altLang="ko-KR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lable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타입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facto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형으로 변환 주의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BDD937-1B4B-4306-B8B4-07DAEE2F92AE}"/>
              </a:ext>
            </a:extLst>
          </p:cNvPr>
          <p:cNvSpPr txBox="1"/>
          <p:nvPr/>
        </p:nvSpPr>
        <p:spPr>
          <a:xfrm>
            <a:off x="296214" y="831981"/>
            <a:ext cx="3919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1.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표준화 처리 후 순서 섞어서 베이지안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3122614"/>
      </p:ext>
    </p:extLst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1D0E79-A75F-4E01-ABE9-2EFDA7C1C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174713-9B68-45C6-A5AD-B0C9BF18A25C}"/>
              </a:ext>
            </a:extLst>
          </p:cNvPr>
          <p:cNvSpPr txBox="1"/>
          <p:nvPr/>
        </p:nvSpPr>
        <p:spPr>
          <a:xfrm>
            <a:off x="276862" y="82118"/>
            <a:ext cx="5717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Step3.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데이터 예측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베이지안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7CD3C4-8E72-46B1-B9E8-167D2D62B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14" y="881744"/>
            <a:ext cx="7040880" cy="27319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B0D33F3-897B-4F67-B332-274E096F4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57" y="3820874"/>
            <a:ext cx="7004594" cy="2838626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7722CB33-5D7D-46C3-875B-14C4752D15B2}"/>
              </a:ext>
            </a:extLst>
          </p:cNvPr>
          <p:cNvSpPr/>
          <p:nvPr/>
        </p:nvSpPr>
        <p:spPr>
          <a:xfrm>
            <a:off x="212079" y="4572000"/>
            <a:ext cx="6517905" cy="4206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1951DC1-D1FA-466F-AADB-744DCD39519C}"/>
              </a:ext>
            </a:extLst>
          </p:cNvPr>
          <p:cNvCxnSpPr>
            <a:cxnSpLocks/>
          </p:cNvCxnSpPr>
          <p:nvPr/>
        </p:nvCxnSpPr>
        <p:spPr>
          <a:xfrm flipH="1" flipV="1">
            <a:off x="6927453" y="4882896"/>
            <a:ext cx="512064" cy="4895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6701B50-047F-4F07-B4C6-84A4D2EB5368}"/>
              </a:ext>
            </a:extLst>
          </p:cNvPr>
          <p:cNvSpPr txBox="1"/>
          <p:nvPr/>
        </p:nvSpPr>
        <p:spPr>
          <a:xfrm>
            <a:off x="7392924" y="5372422"/>
            <a:ext cx="4558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train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데이터에 </a:t>
            </a:r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렌덤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대신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1:1600row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할당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B5EC608-8FAA-4ABC-B8E4-3AF7B10DD464}"/>
              </a:ext>
            </a:extLst>
          </p:cNvPr>
          <p:cNvSpPr/>
          <p:nvPr/>
        </p:nvSpPr>
        <p:spPr>
          <a:xfrm>
            <a:off x="337047" y="819912"/>
            <a:ext cx="7000047" cy="368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5FF06A0-4A6C-48A6-9231-90FF245D4E35}"/>
              </a:ext>
            </a:extLst>
          </p:cNvPr>
          <p:cNvCxnSpPr>
            <a:cxnSpLocks/>
          </p:cNvCxnSpPr>
          <p:nvPr/>
        </p:nvCxnSpPr>
        <p:spPr>
          <a:xfrm flipH="1" flipV="1">
            <a:off x="7150609" y="1353312"/>
            <a:ext cx="466343" cy="8156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B9662ED-4A90-446C-A62E-5F2513D31EC3}"/>
              </a:ext>
            </a:extLst>
          </p:cNvPr>
          <p:cNvSpPr txBox="1"/>
          <p:nvPr/>
        </p:nvSpPr>
        <p:spPr>
          <a:xfrm>
            <a:off x="6804660" y="2168974"/>
            <a:ext cx="51468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표준화 대신 원본 데이터로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train, test, </a:t>
            </a:r>
            <a:r>
              <a:rPr lang="en-US" altLang="ko-KR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lable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처리 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4288880"/>
      </p:ext>
    </p:extLst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1D0E79-A75F-4E01-ABE9-2EFDA7C1C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6017FF3-FE3B-4B3A-8BEA-D00812B60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40" y="986897"/>
            <a:ext cx="6268519" cy="206305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4070891-E69F-408B-944C-993A30E94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140" y="3277695"/>
            <a:ext cx="4749621" cy="312310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7E01BC28-E3EB-4870-9A62-57E728DB905D}"/>
              </a:ext>
            </a:extLst>
          </p:cNvPr>
          <p:cNvSpPr/>
          <p:nvPr/>
        </p:nvSpPr>
        <p:spPr>
          <a:xfrm>
            <a:off x="730140" y="986897"/>
            <a:ext cx="6268519" cy="5675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E744562-05B0-472F-9A76-7B2A8D86038D}"/>
              </a:ext>
            </a:extLst>
          </p:cNvPr>
          <p:cNvSpPr/>
          <p:nvPr/>
        </p:nvSpPr>
        <p:spPr>
          <a:xfrm>
            <a:off x="730141" y="2275546"/>
            <a:ext cx="4847700" cy="8882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9C52AE2-26ED-432F-89AF-FADE3460DA33}"/>
              </a:ext>
            </a:extLst>
          </p:cNvPr>
          <p:cNvCxnSpPr>
            <a:cxnSpLocks/>
          </p:cNvCxnSpPr>
          <p:nvPr/>
        </p:nvCxnSpPr>
        <p:spPr>
          <a:xfrm flipH="1" flipV="1">
            <a:off x="7095744" y="1572768"/>
            <a:ext cx="365760" cy="4389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174134F-BC55-49A7-AA64-4006B3398C7E}"/>
              </a:ext>
            </a:extLst>
          </p:cNvPr>
          <p:cNvSpPr txBox="1"/>
          <p:nvPr/>
        </p:nvSpPr>
        <p:spPr>
          <a:xfrm>
            <a:off x="6493765" y="2001160"/>
            <a:ext cx="3692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naiveBayes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베이지안 알고리즘 적용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5994B4-1A50-4211-AB9E-6A39B770A985}"/>
              </a:ext>
            </a:extLst>
          </p:cNvPr>
          <p:cNvSpPr txBox="1"/>
          <p:nvPr/>
        </p:nvSpPr>
        <p:spPr>
          <a:xfrm>
            <a:off x="6277328" y="3323459"/>
            <a:ext cx="3692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CrossTable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통해 결과 비교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6618D2D-0662-4314-946D-2B79FD29342F}"/>
              </a:ext>
            </a:extLst>
          </p:cNvPr>
          <p:cNvCxnSpPr>
            <a:cxnSpLocks/>
          </p:cNvCxnSpPr>
          <p:nvPr/>
        </p:nvCxnSpPr>
        <p:spPr>
          <a:xfrm flipH="1" flipV="1">
            <a:off x="5779997" y="2896739"/>
            <a:ext cx="472440" cy="4267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653EFA3-E8C7-4A87-B151-3FE1D9237156}"/>
              </a:ext>
            </a:extLst>
          </p:cNvPr>
          <p:cNvCxnSpPr>
            <a:cxnSpLocks/>
          </p:cNvCxnSpPr>
          <p:nvPr/>
        </p:nvCxnSpPr>
        <p:spPr>
          <a:xfrm flipH="1">
            <a:off x="5755387" y="4839247"/>
            <a:ext cx="738378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02A80B4-EAD2-4BE9-AB16-D0C47C34864C}"/>
              </a:ext>
            </a:extLst>
          </p:cNvPr>
          <p:cNvSpPr/>
          <p:nvPr/>
        </p:nvSpPr>
        <p:spPr>
          <a:xfrm>
            <a:off x="588823" y="3696688"/>
            <a:ext cx="4847700" cy="27041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5269BE-966A-4CAD-82E8-62B93716B0AE}"/>
              </a:ext>
            </a:extLst>
          </p:cNvPr>
          <p:cNvSpPr txBox="1"/>
          <p:nvPr/>
        </p:nvSpPr>
        <p:spPr>
          <a:xfrm>
            <a:off x="6625877" y="4145064"/>
            <a:ext cx="48996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분류가 생각보다 잘 안 나온 것을 확인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 확인 필요해 보인다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algn="just"/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나머지 랜덤 적용 </a:t>
            </a:r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안한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것과 표준화 </a:t>
            </a:r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적용안한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것 모두 비슷하게 좋지 않은 성능이 나왔다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B5F2DC-1EE8-4CF2-A080-9E4E210B23E3}"/>
              </a:ext>
            </a:extLst>
          </p:cNvPr>
          <p:cNvSpPr txBox="1"/>
          <p:nvPr/>
        </p:nvSpPr>
        <p:spPr>
          <a:xfrm>
            <a:off x="276862" y="57724"/>
            <a:ext cx="5717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Step3.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데이터 예측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베이지안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43183306"/>
      </p:ext>
    </p:extLst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1D0E79-A75F-4E01-ABE9-2EFDA7C1C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6B5F2DC-1EE8-4CF2-A080-9E4E210B23E3}"/>
              </a:ext>
            </a:extLst>
          </p:cNvPr>
          <p:cNvSpPr txBox="1"/>
          <p:nvPr/>
        </p:nvSpPr>
        <p:spPr>
          <a:xfrm>
            <a:off x="276862" y="57724"/>
            <a:ext cx="5717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Step3.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데이터 예측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신경망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0D7033-D233-4D22-9CD3-BF8468C44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953871"/>
            <a:ext cx="8842248" cy="22871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9536883-86C1-4394-82E2-D536C67DB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88" y="3730205"/>
            <a:ext cx="8595360" cy="217392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0302E47-3AE9-46EC-830F-AFA125199133}"/>
              </a:ext>
            </a:extLst>
          </p:cNvPr>
          <p:cNvSpPr/>
          <p:nvPr/>
        </p:nvSpPr>
        <p:spPr>
          <a:xfrm>
            <a:off x="730140" y="1316736"/>
            <a:ext cx="8842248" cy="201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B6BCAA6-EBFE-4028-9E22-0737C0A347E3}"/>
              </a:ext>
            </a:extLst>
          </p:cNvPr>
          <p:cNvCxnSpPr>
            <a:cxnSpLocks/>
          </p:cNvCxnSpPr>
          <p:nvPr/>
        </p:nvCxnSpPr>
        <p:spPr>
          <a:xfrm flipH="1" flipV="1">
            <a:off x="8605493" y="1680587"/>
            <a:ext cx="472440" cy="4267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3429551-4DDE-402C-916E-2810C1A2E694}"/>
              </a:ext>
            </a:extLst>
          </p:cNvPr>
          <p:cNvSpPr txBox="1"/>
          <p:nvPr/>
        </p:nvSpPr>
        <p:spPr>
          <a:xfrm>
            <a:off x="7874509" y="2266336"/>
            <a:ext cx="4107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앞서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up down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컬럼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대신 다음날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close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적용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4972219"/>
      </p:ext>
    </p:extLst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1D0E79-A75F-4E01-ABE9-2EFDA7C1C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6B5F2DC-1EE8-4CF2-A080-9E4E210B23E3}"/>
              </a:ext>
            </a:extLst>
          </p:cNvPr>
          <p:cNvSpPr txBox="1"/>
          <p:nvPr/>
        </p:nvSpPr>
        <p:spPr>
          <a:xfrm>
            <a:off x="276862" y="57724"/>
            <a:ext cx="5717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Step3.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데이터 예측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신경망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A382A71-16CA-450D-A94E-E7CE7498B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" y="1027579"/>
            <a:ext cx="7315200" cy="20194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20260D4-7181-4407-98F9-4122D23CE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3592980"/>
            <a:ext cx="9217152" cy="291754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E7DA32A-752E-4E13-AA9E-D5C2FC63E6B5}"/>
              </a:ext>
            </a:extLst>
          </p:cNvPr>
          <p:cNvSpPr/>
          <p:nvPr/>
        </p:nvSpPr>
        <p:spPr>
          <a:xfrm>
            <a:off x="8348472" y="4720656"/>
            <a:ext cx="960120" cy="3176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170EF1-EBB4-4082-B722-328BE78B3444}"/>
              </a:ext>
            </a:extLst>
          </p:cNvPr>
          <p:cNvSpPr txBox="1"/>
          <p:nvPr/>
        </p:nvSpPr>
        <p:spPr>
          <a:xfrm>
            <a:off x="7005911" y="5535594"/>
            <a:ext cx="4236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신경망에서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hidden </a:t>
            </a:r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퍼셉트론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적용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0D6A7F1-BB34-4F1D-B659-0C81AD579C0F}"/>
              </a:ext>
            </a:extLst>
          </p:cNvPr>
          <p:cNvCxnSpPr>
            <a:cxnSpLocks/>
          </p:cNvCxnSpPr>
          <p:nvPr/>
        </p:nvCxnSpPr>
        <p:spPr>
          <a:xfrm flipV="1">
            <a:off x="9028939" y="5121150"/>
            <a:ext cx="0" cy="3103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3643B8-C801-405D-929E-7B420FE0498E}"/>
              </a:ext>
            </a:extLst>
          </p:cNvPr>
          <p:cNvSpPr/>
          <p:nvPr/>
        </p:nvSpPr>
        <p:spPr>
          <a:xfrm>
            <a:off x="1075944" y="6317808"/>
            <a:ext cx="4236720" cy="2658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4E93FD-A396-463F-974E-424E419606FA}"/>
              </a:ext>
            </a:extLst>
          </p:cNvPr>
          <p:cNvSpPr txBox="1"/>
          <p:nvPr/>
        </p:nvSpPr>
        <p:spPr>
          <a:xfrm>
            <a:off x="5893670" y="6250689"/>
            <a:ext cx="2224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상관계수를 구함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7BCB728-3D4C-4496-9019-F21D468D9E1A}"/>
              </a:ext>
            </a:extLst>
          </p:cNvPr>
          <p:cNvCxnSpPr>
            <a:cxnSpLocks/>
          </p:cNvCxnSpPr>
          <p:nvPr/>
        </p:nvCxnSpPr>
        <p:spPr>
          <a:xfrm flipH="1">
            <a:off x="5458968" y="6450744"/>
            <a:ext cx="43470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BE9061-8773-40B8-A8E7-062D4F71C31B}"/>
              </a:ext>
            </a:extLst>
          </p:cNvPr>
          <p:cNvSpPr/>
          <p:nvPr/>
        </p:nvSpPr>
        <p:spPr>
          <a:xfrm>
            <a:off x="640080" y="1225296"/>
            <a:ext cx="6135624" cy="11887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965B92-99B8-409B-BE3C-196E9828F8B2}"/>
              </a:ext>
            </a:extLst>
          </p:cNvPr>
          <p:cNvSpPr txBox="1"/>
          <p:nvPr/>
        </p:nvSpPr>
        <p:spPr>
          <a:xfrm>
            <a:off x="7849403" y="1488537"/>
            <a:ext cx="195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정규화 처리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8B016E-4674-4E2F-8D72-3AB73A6D77EA}"/>
              </a:ext>
            </a:extLst>
          </p:cNvPr>
          <p:cNvCxnSpPr>
            <a:cxnSpLocks/>
          </p:cNvCxnSpPr>
          <p:nvPr/>
        </p:nvCxnSpPr>
        <p:spPr>
          <a:xfrm flipH="1">
            <a:off x="7132320" y="1688592"/>
            <a:ext cx="57683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3788117"/>
      </p:ext>
    </p:extLst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1D0E79-A75F-4E01-ABE9-2EFDA7C1C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6B5F2DC-1EE8-4CF2-A080-9E4E210B23E3}"/>
              </a:ext>
            </a:extLst>
          </p:cNvPr>
          <p:cNvSpPr txBox="1"/>
          <p:nvPr/>
        </p:nvSpPr>
        <p:spPr>
          <a:xfrm>
            <a:off x="276862" y="57724"/>
            <a:ext cx="5717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Step3.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데이터 예측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신경망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5F219C5-DD30-4333-9C46-6FB012FBA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43" y="683449"/>
            <a:ext cx="6003890" cy="501148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DA0EA41-320F-44CC-A925-B9C1A0D88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652" y="5797436"/>
            <a:ext cx="4927854" cy="6364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D66535-EA37-431F-9C9C-DC11ED90A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524" y="3372441"/>
            <a:ext cx="3854489" cy="33320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0A6B191-D63D-4C83-825F-B44A2D2DA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5092" y="153485"/>
            <a:ext cx="3808921" cy="32209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F90702-1BE0-4A29-9D96-CD3C2DCBCBF8}"/>
              </a:ext>
            </a:extLst>
          </p:cNvPr>
          <p:cNvSpPr txBox="1"/>
          <p:nvPr/>
        </p:nvSpPr>
        <p:spPr>
          <a:xfrm>
            <a:off x="10474470" y="1056049"/>
            <a:ext cx="1608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실제 삼전 주가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그래프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A6FF22-1DC2-41C1-B458-1436F4547BDA}"/>
              </a:ext>
            </a:extLst>
          </p:cNvPr>
          <p:cNvSpPr txBox="1"/>
          <p:nvPr/>
        </p:nvSpPr>
        <p:spPr>
          <a:xfrm>
            <a:off x="10515465" y="4330591"/>
            <a:ext cx="1608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예측 삼전 주가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그래프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F33DD58-8B41-4290-8078-B7EB2D24953F}"/>
              </a:ext>
            </a:extLst>
          </p:cNvPr>
          <p:cNvSpPr/>
          <p:nvPr/>
        </p:nvSpPr>
        <p:spPr>
          <a:xfrm>
            <a:off x="1115568" y="6174552"/>
            <a:ext cx="1088136" cy="3022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E2356F-C618-4665-A9E3-4D563E2B085A}"/>
              </a:ext>
            </a:extLst>
          </p:cNvPr>
          <p:cNvSpPr txBox="1"/>
          <p:nvPr/>
        </p:nvSpPr>
        <p:spPr>
          <a:xfrm>
            <a:off x="2283511" y="6125602"/>
            <a:ext cx="4174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생각보다 낮은 상관계수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80391402"/>
      </p:ext>
    </p:extLst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96214" y="2908544"/>
            <a:ext cx="674466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AutoNum type="arabicPeriod"/>
            </a:pPr>
            <a:endParaRPr lang="en-US" altLang="ko-KR" sz="5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Step4. </a:t>
            </a:r>
            <a:r>
              <a:rPr lang="ko-KR" altLang="en-US" sz="4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</a:t>
            </a:r>
            <a:endParaRPr lang="en-US" altLang="ko-KR" sz="40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상관계수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 피처링을 통한 성능 비교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928BF1-184E-48B6-AEAD-51D332E23CCA}"/>
              </a:ext>
            </a:extLst>
          </p:cNvPr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28E79-61DF-4002-9D0E-ECDDDB4DB7E3}"/>
              </a:ext>
            </a:extLst>
          </p:cNvPr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AD850E-0CC0-4FBE-9FA4-3FC44CB96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587137-9D47-4E35-92A1-44772F1E0B26}"/>
              </a:ext>
            </a:extLst>
          </p:cNvPr>
          <p:cNvSpPr txBox="1"/>
          <p:nvPr/>
        </p:nvSpPr>
        <p:spPr>
          <a:xfrm>
            <a:off x="260345" y="87183"/>
            <a:ext cx="8112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Step4.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데이터 분석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898FE9-1D4B-4569-B219-68300594F4A3}"/>
              </a:ext>
            </a:extLst>
          </p:cNvPr>
          <p:cNvSpPr txBox="1"/>
          <p:nvPr/>
        </p:nvSpPr>
        <p:spPr>
          <a:xfrm>
            <a:off x="7644811" y="3429000"/>
            <a:ext cx="36542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회사별 상관계수 분석</a:t>
            </a:r>
            <a:endParaRPr lang="en-US" altLang="ko-KR" sz="30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FDA471-5845-4044-8491-E6025834E81B}"/>
              </a:ext>
            </a:extLst>
          </p:cNvPr>
          <p:cNvSpPr txBox="1"/>
          <p:nvPr/>
        </p:nvSpPr>
        <p:spPr>
          <a:xfrm>
            <a:off x="7644811" y="2354546"/>
            <a:ext cx="43373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데이터 상관계수 분석</a:t>
            </a:r>
            <a:endParaRPr lang="en-US" altLang="ko-KR" sz="30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E46DF7-748D-4FF7-A3F4-B213ED3211B1}"/>
              </a:ext>
            </a:extLst>
          </p:cNvPr>
          <p:cNvSpPr/>
          <p:nvPr/>
        </p:nvSpPr>
        <p:spPr>
          <a:xfrm>
            <a:off x="7254240" y="2090146"/>
            <a:ext cx="98243" cy="327987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8DE221-4B1B-4FD9-8360-6E0EACAE6B41}"/>
              </a:ext>
            </a:extLst>
          </p:cNvPr>
          <p:cNvSpPr txBox="1"/>
          <p:nvPr/>
        </p:nvSpPr>
        <p:spPr>
          <a:xfrm>
            <a:off x="7644810" y="4503454"/>
            <a:ext cx="40686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 피처링 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성능 비교</a:t>
            </a:r>
            <a:endParaRPr lang="en-US" altLang="ko-KR" sz="30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2878675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03812" y="2667253"/>
            <a:ext cx="11172304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AutoNum type="arabicPeriod"/>
            </a:pPr>
            <a:endParaRPr lang="en-US" altLang="ko-KR" sz="5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6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What </a:t>
            </a:r>
            <a:r>
              <a:rPr lang="en-US" altLang="ko-KR" sz="6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you want make?</a:t>
            </a:r>
          </a:p>
          <a:p>
            <a:pPr algn="ctr"/>
            <a:r>
              <a:rPr lang="en-US" altLang="ko-KR" sz="6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신문기사</a:t>
            </a:r>
            <a:r>
              <a:rPr lang="ko-KR" altLang="en-US" sz="4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</a:t>
            </a:r>
            <a:r>
              <a:rPr lang="ko-KR" altLang="en-US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여러 </a:t>
            </a:r>
            <a:r>
              <a:rPr lang="ko-KR" altLang="en-US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주가 데이터</a:t>
            </a:r>
            <a:r>
              <a:rPr lang="ko-KR" altLang="en-US" sz="4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통한 </a:t>
            </a:r>
            <a:r>
              <a:rPr lang="ko-KR" altLang="en-US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주가 예측 </a:t>
            </a:r>
            <a:r>
              <a:rPr lang="ko-KR" altLang="en-US" sz="4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</a:t>
            </a:r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</a:p>
          <a:p>
            <a:pPr marL="514350" indent="-514350" algn="just">
              <a:buAutoNum type="arabicPeriod"/>
            </a:pP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928BF1-184E-48B6-AEAD-51D332E23CCA}"/>
              </a:ext>
            </a:extLst>
          </p:cNvPr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28E79-61DF-4002-9D0E-ECDDDB4DB7E3}"/>
              </a:ext>
            </a:extLst>
          </p:cNvPr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AD850E-0CC0-4FBE-9FA4-3FC44CB96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2A7A98-7578-4B84-B85B-D9AD24C5BB28}"/>
              </a:ext>
            </a:extLst>
          </p:cNvPr>
          <p:cNvSpPr txBox="1"/>
          <p:nvPr/>
        </p:nvSpPr>
        <p:spPr>
          <a:xfrm>
            <a:off x="-402121" y="37326"/>
            <a:ext cx="6620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BigData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DeepLearning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Project01</a:t>
            </a:r>
          </a:p>
        </p:txBody>
      </p:sp>
    </p:spTree>
    <p:extLst>
      <p:ext uri="{BB962C8B-B14F-4D97-AF65-F5344CB8AC3E}">
        <p14:creationId xmlns:p14="http://schemas.microsoft.com/office/powerpoint/2010/main" val="904533653"/>
      </p:ext>
    </p:extLst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E928BF1-184E-48B6-AEAD-51D332E23CCA}"/>
              </a:ext>
            </a:extLst>
          </p:cNvPr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28E79-61DF-4002-9D0E-ECDDDB4DB7E3}"/>
              </a:ext>
            </a:extLst>
          </p:cNvPr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AD850E-0CC0-4FBE-9FA4-3FC44CB96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587137-9D47-4E35-92A1-44772F1E0B26}"/>
              </a:ext>
            </a:extLst>
          </p:cNvPr>
          <p:cNvSpPr txBox="1"/>
          <p:nvPr/>
        </p:nvSpPr>
        <p:spPr>
          <a:xfrm>
            <a:off x="260345" y="87183"/>
            <a:ext cx="8112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Step4.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데이터 분석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데이터 상관계수 분석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0B3D26F-AEA5-490E-A6DE-446508473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45" y="1185672"/>
            <a:ext cx="8112730" cy="333578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B3B95E0-0F8B-495C-8F40-3DDB959CD2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707"/>
          <a:stretch/>
        </p:blipFill>
        <p:spPr>
          <a:xfrm>
            <a:off x="8633179" y="1210533"/>
            <a:ext cx="2999232" cy="33109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9A7246-4467-410B-B3BC-2E12AD54723C}"/>
              </a:ext>
            </a:extLst>
          </p:cNvPr>
          <p:cNvSpPr txBox="1"/>
          <p:nvPr/>
        </p:nvSpPr>
        <p:spPr>
          <a:xfrm>
            <a:off x="311673" y="697587"/>
            <a:ext cx="3172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상관계수 분석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BE7A1-DC7E-4A30-829D-C13454AFCBB7}"/>
              </a:ext>
            </a:extLst>
          </p:cNvPr>
          <p:cNvSpPr txBox="1"/>
          <p:nvPr/>
        </p:nvSpPr>
        <p:spPr>
          <a:xfrm>
            <a:off x="445785" y="5032551"/>
            <a:ext cx="8112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nasdaq_close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0.915, </a:t>
            </a:r>
            <a:r>
              <a:rPr lang="en-US" altLang="ko-KR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kospi_close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0.798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두 컬럼이 매우 높은 상관계수를 가지고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D63A26-A865-4E59-977D-E6E74798CFD3}"/>
              </a:ext>
            </a:extLst>
          </p:cNvPr>
          <p:cNvSpPr txBox="1"/>
          <p:nvPr/>
        </p:nvSpPr>
        <p:spPr>
          <a:xfrm>
            <a:off x="445785" y="5543645"/>
            <a:ext cx="8112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국제유가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(WTI) -0.194,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환율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0.0215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매우 낮은 상관계수를 갖는다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ED14C9-2489-4185-AB9C-25603CB47605}"/>
              </a:ext>
            </a:extLst>
          </p:cNvPr>
          <p:cNvSpPr/>
          <p:nvPr/>
        </p:nvSpPr>
        <p:spPr>
          <a:xfrm>
            <a:off x="8633179" y="3739896"/>
            <a:ext cx="1315494" cy="2103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D826FF-7482-4C1E-B4AE-73D016AF1EE6}"/>
              </a:ext>
            </a:extLst>
          </p:cNvPr>
          <p:cNvSpPr/>
          <p:nvPr/>
        </p:nvSpPr>
        <p:spPr>
          <a:xfrm>
            <a:off x="8620987" y="2612136"/>
            <a:ext cx="1315494" cy="2103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67F56FF-AC48-41A3-B5E6-9E56405505D9}"/>
              </a:ext>
            </a:extLst>
          </p:cNvPr>
          <p:cNvSpPr/>
          <p:nvPr/>
        </p:nvSpPr>
        <p:spPr>
          <a:xfrm>
            <a:off x="8663659" y="1530096"/>
            <a:ext cx="1315494" cy="2103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DECB9AB-ABB1-4727-B0B2-FFB617F27C98}"/>
              </a:ext>
            </a:extLst>
          </p:cNvPr>
          <p:cNvSpPr/>
          <p:nvPr/>
        </p:nvSpPr>
        <p:spPr>
          <a:xfrm>
            <a:off x="8669755" y="2066544"/>
            <a:ext cx="1315494" cy="2103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50692"/>
      </p:ext>
    </p:extLst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E928BF1-184E-48B6-AEAD-51D332E23CCA}"/>
              </a:ext>
            </a:extLst>
          </p:cNvPr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28E79-61DF-4002-9D0E-ECDDDB4DB7E3}"/>
              </a:ext>
            </a:extLst>
          </p:cNvPr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AD850E-0CC0-4FBE-9FA4-3FC44CB96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587137-9D47-4E35-92A1-44772F1E0B26}"/>
              </a:ext>
            </a:extLst>
          </p:cNvPr>
          <p:cNvSpPr txBox="1"/>
          <p:nvPr/>
        </p:nvSpPr>
        <p:spPr>
          <a:xfrm>
            <a:off x="260345" y="87183"/>
            <a:ext cx="8112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Step4.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데이터 분석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회사별 상관계수 분석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9A7246-4467-410B-B3BC-2E12AD54723C}"/>
              </a:ext>
            </a:extLst>
          </p:cNvPr>
          <p:cNvSpPr txBox="1"/>
          <p:nvPr/>
        </p:nvSpPr>
        <p:spPr>
          <a:xfrm>
            <a:off x="311673" y="697587"/>
            <a:ext cx="335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각 여러 회사들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close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조인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ABF40A-20D2-4890-B25F-36381B5FF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36" y="1097697"/>
            <a:ext cx="10433304" cy="28920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82DD9BF-A84C-436A-8B2E-8058933E1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36" y="4389884"/>
            <a:ext cx="7507224" cy="212667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4068037-3029-46B2-8CE7-F2660F46AE8F}"/>
              </a:ext>
            </a:extLst>
          </p:cNvPr>
          <p:cNvSpPr txBox="1"/>
          <p:nvPr/>
        </p:nvSpPr>
        <p:spPr>
          <a:xfrm>
            <a:off x="311673" y="3989774"/>
            <a:ext cx="335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결측치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제거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후 정규화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9847B45-A0F7-448F-87B0-769FA3E330C2}"/>
              </a:ext>
            </a:extLst>
          </p:cNvPr>
          <p:cNvSpPr/>
          <p:nvPr/>
        </p:nvSpPr>
        <p:spPr>
          <a:xfrm>
            <a:off x="897354" y="4639435"/>
            <a:ext cx="7012205" cy="2557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3582232-CA6B-423F-836C-CD7BF2FED0DC}"/>
              </a:ext>
            </a:extLst>
          </p:cNvPr>
          <p:cNvSpPr/>
          <p:nvPr/>
        </p:nvSpPr>
        <p:spPr>
          <a:xfrm>
            <a:off x="810607" y="5760303"/>
            <a:ext cx="5285393" cy="8325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2449DE-B43A-4895-8E4E-22F491757A52}"/>
              </a:ext>
            </a:extLst>
          </p:cNvPr>
          <p:cNvSpPr txBox="1"/>
          <p:nvPr/>
        </p:nvSpPr>
        <p:spPr>
          <a:xfrm>
            <a:off x="4752880" y="1464512"/>
            <a:ext cx="6786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각 회사들 오늘 데이터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삼성만 내일 데이터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ex)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오늘 특정 회사의 데이터를 가지고 내일의 삼성 주가를 예측 위해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444040"/>
      </p:ext>
    </p:extLst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E928BF1-184E-48B6-AEAD-51D332E23CCA}"/>
              </a:ext>
            </a:extLst>
          </p:cNvPr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28E79-61DF-4002-9D0E-ECDDDB4DB7E3}"/>
              </a:ext>
            </a:extLst>
          </p:cNvPr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AD850E-0CC0-4FBE-9FA4-3FC44CB96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587137-9D47-4E35-92A1-44772F1E0B26}"/>
              </a:ext>
            </a:extLst>
          </p:cNvPr>
          <p:cNvSpPr txBox="1"/>
          <p:nvPr/>
        </p:nvSpPr>
        <p:spPr>
          <a:xfrm>
            <a:off x="260345" y="87183"/>
            <a:ext cx="8112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Step4.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데이터 분석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회사별 상관계수 분석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06B456-8D1D-497F-923D-50F10C8EE824}"/>
              </a:ext>
            </a:extLst>
          </p:cNvPr>
          <p:cNvSpPr txBox="1"/>
          <p:nvPr/>
        </p:nvSpPr>
        <p:spPr>
          <a:xfrm>
            <a:off x="311673" y="697587"/>
            <a:ext cx="3172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상관계수 분석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E12096-DC44-4C1C-B7B9-5C69D0DEC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14" y="1184881"/>
            <a:ext cx="11128248" cy="108838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AC60AD7-89D1-4A44-A423-34AF55F25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45" y="2586355"/>
            <a:ext cx="9857232" cy="192078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4DEB167-60C4-43B8-AC87-AD3439911BAD}"/>
              </a:ext>
            </a:extLst>
          </p:cNvPr>
          <p:cNvSpPr/>
          <p:nvPr/>
        </p:nvSpPr>
        <p:spPr>
          <a:xfrm>
            <a:off x="525499" y="2718816"/>
            <a:ext cx="1315494" cy="2103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5E46FA-8D59-46DC-A46D-4E73D9843996}"/>
              </a:ext>
            </a:extLst>
          </p:cNvPr>
          <p:cNvSpPr/>
          <p:nvPr/>
        </p:nvSpPr>
        <p:spPr>
          <a:xfrm>
            <a:off x="568171" y="4343400"/>
            <a:ext cx="1315494" cy="2103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B110EF-8E2B-4535-A164-257231C29240}"/>
              </a:ext>
            </a:extLst>
          </p:cNvPr>
          <p:cNvSpPr txBox="1"/>
          <p:nvPr/>
        </p:nvSpPr>
        <p:spPr>
          <a:xfrm>
            <a:off x="3503066" y="4820237"/>
            <a:ext cx="8355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오늘의 </a:t>
            </a:r>
            <a:r>
              <a:rPr lang="en-US" altLang="ko-KR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sk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하이닉스와 내일의 삼성전자는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0.9165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매우 높은 상관계수를 갖는다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.(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비례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724C57-5C43-4CAF-B76D-50CFC679D9A9}"/>
              </a:ext>
            </a:extLst>
          </p:cNvPr>
          <p:cNvSpPr txBox="1"/>
          <p:nvPr/>
        </p:nvSpPr>
        <p:spPr>
          <a:xfrm>
            <a:off x="311672" y="5806588"/>
            <a:ext cx="8978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오늘의 대한항공과 내일의 삼성전자는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-0.6487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약간 높은 음의 상관계수를 갖는다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.(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반비례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04298D5-8995-4FF8-968F-856C26E4C72F}"/>
              </a:ext>
            </a:extLst>
          </p:cNvPr>
          <p:cNvCxnSpPr>
            <a:cxnSpLocks/>
          </p:cNvCxnSpPr>
          <p:nvPr/>
        </p:nvCxnSpPr>
        <p:spPr>
          <a:xfrm flipH="1" flipV="1">
            <a:off x="2039112" y="2857152"/>
            <a:ext cx="5276088" cy="19500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9457356-DD9B-46DA-96F0-DDF273201D00}"/>
              </a:ext>
            </a:extLst>
          </p:cNvPr>
          <p:cNvCxnSpPr>
            <a:cxnSpLocks/>
          </p:cNvCxnSpPr>
          <p:nvPr/>
        </p:nvCxnSpPr>
        <p:spPr>
          <a:xfrm flipV="1">
            <a:off x="1225918" y="4722360"/>
            <a:ext cx="0" cy="9507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580304"/>
      </p:ext>
    </p:extLst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E928BF1-184E-48B6-AEAD-51D332E23CCA}"/>
              </a:ext>
            </a:extLst>
          </p:cNvPr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28E79-61DF-4002-9D0E-ECDDDB4DB7E3}"/>
              </a:ext>
            </a:extLst>
          </p:cNvPr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AD850E-0CC0-4FBE-9FA4-3FC44CB96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587137-9D47-4E35-92A1-44772F1E0B26}"/>
              </a:ext>
            </a:extLst>
          </p:cNvPr>
          <p:cNvSpPr txBox="1"/>
          <p:nvPr/>
        </p:nvSpPr>
        <p:spPr>
          <a:xfrm>
            <a:off x="260345" y="87183"/>
            <a:ext cx="8112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Step4.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데이터 분석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회사별 상관계수 분석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06B456-8D1D-497F-923D-50F10C8EE824}"/>
              </a:ext>
            </a:extLst>
          </p:cNvPr>
          <p:cNvSpPr txBox="1"/>
          <p:nvPr/>
        </p:nvSpPr>
        <p:spPr>
          <a:xfrm>
            <a:off x="311673" y="697587"/>
            <a:ext cx="3172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상관계수 분석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58B26A-7487-42FF-8CD9-8181F1E47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379" y="87183"/>
            <a:ext cx="3528867" cy="33076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4DC2961-92AA-4C62-8707-B5E2753BF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378" y="3463152"/>
            <a:ext cx="3528868" cy="33083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5F175EF-DCED-4915-BDD6-7D00231A8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673" y="2850086"/>
            <a:ext cx="4157229" cy="3886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5502F48-EAFB-401E-B48D-97F97DF545DF}"/>
              </a:ext>
            </a:extLst>
          </p:cNvPr>
          <p:cNvSpPr txBox="1"/>
          <p:nvPr/>
        </p:nvSpPr>
        <p:spPr>
          <a:xfrm>
            <a:off x="4487898" y="3137325"/>
            <a:ext cx="1608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sk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하이닉스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F6243F-876F-4169-BCCC-ED8F8CC991A9}"/>
              </a:ext>
            </a:extLst>
          </p:cNvPr>
          <p:cNvSpPr txBox="1"/>
          <p:nvPr/>
        </p:nvSpPr>
        <p:spPr>
          <a:xfrm>
            <a:off x="4606057" y="4717199"/>
            <a:ext cx="1608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삼성전자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70C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E7F712-8902-4CBE-B5B4-BF7D7C4CAB8A}"/>
              </a:ext>
            </a:extLst>
          </p:cNvPr>
          <p:cNvSpPr txBox="1"/>
          <p:nvPr/>
        </p:nvSpPr>
        <p:spPr>
          <a:xfrm>
            <a:off x="10502029" y="4793186"/>
            <a:ext cx="1608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sk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하이닉스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1947F9-37F6-4FC6-9DF7-85D85F514D9F}"/>
              </a:ext>
            </a:extLst>
          </p:cNvPr>
          <p:cNvSpPr txBox="1"/>
          <p:nvPr/>
        </p:nvSpPr>
        <p:spPr>
          <a:xfrm>
            <a:off x="10533405" y="1340905"/>
            <a:ext cx="1608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삼성전자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0C76770-BA15-4A29-B4E7-E64E235C6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345" y="1097697"/>
            <a:ext cx="6493251" cy="160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18951"/>
      </p:ext>
    </p:extLst>
  </p:cSld>
  <p:clrMapOvr>
    <a:masterClrMapping/>
  </p:clrMapOvr>
  <p:transition spd="slow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E928BF1-184E-48B6-AEAD-51D332E23CCA}"/>
              </a:ext>
            </a:extLst>
          </p:cNvPr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28E79-61DF-4002-9D0E-ECDDDB4DB7E3}"/>
              </a:ext>
            </a:extLst>
          </p:cNvPr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AD850E-0CC0-4FBE-9FA4-3FC44CB96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587137-9D47-4E35-92A1-44772F1E0B26}"/>
              </a:ext>
            </a:extLst>
          </p:cNvPr>
          <p:cNvSpPr txBox="1"/>
          <p:nvPr/>
        </p:nvSpPr>
        <p:spPr>
          <a:xfrm>
            <a:off x="260345" y="87183"/>
            <a:ext cx="8112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Step4.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데이터 분석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 피처링 성능 비교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D3B0BE4-5F73-4AC3-BE5F-3B3110493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18" y="849973"/>
            <a:ext cx="9089136" cy="418878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A566F72-804E-44E6-A34F-CDADFEFFD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18" y="5132028"/>
            <a:ext cx="7320828" cy="10059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3ACFF77-BC36-42CD-AA90-BB5253B014B0}"/>
              </a:ext>
            </a:extLst>
          </p:cNvPr>
          <p:cNvSpPr txBox="1"/>
          <p:nvPr/>
        </p:nvSpPr>
        <p:spPr>
          <a:xfrm>
            <a:off x="442518" y="6231279"/>
            <a:ext cx="9838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기존에 만든 모델은 삼성의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close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데이터만 활용했으나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이번에는 </a:t>
            </a:r>
            <a:r>
              <a:rPr lang="en-US" altLang="ko-KR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adjclose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제외한 모든 컬럼 사용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03218C-526C-4A4C-B493-AE8F6E3FF2B9}"/>
              </a:ext>
            </a:extLst>
          </p:cNvPr>
          <p:cNvSpPr/>
          <p:nvPr/>
        </p:nvSpPr>
        <p:spPr>
          <a:xfrm>
            <a:off x="4937760" y="5278333"/>
            <a:ext cx="1243584" cy="9063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D1F65E-A2CE-48A1-B3FB-66388629B3D3}"/>
              </a:ext>
            </a:extLst>
          </p:cNvPr>
          <p:cNvSpPr/>
          <p:nvPr/>
        </p:nvSpPr>
        <p:spPr>
          <a:xfrm>
            <a:off x="442518" y="5231701"/>
            <a:ext cx="5802834" cy="9995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81213"/>
      </p:ext>
    </p:extLst>
  </p:cSld>
  <p:clrMapOvr>
    <a:masterClrMapping/>
  </p:clrMapOvr>
  <p:transition spd="slow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E928BF1-184E-48B6-AEAD-51D332E23CCA}"/>
              </a:ext>
            </a:extLst>
          </p:cNvPr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28E79-61DF-4002-9D0E-ECDDDB4DB7E3}"/>
              </a:ext>
            </a:extLst>
          </p:cNvPr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AD850E-0CC0-4FBE-9FA4-3FC44CB96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587137-9D47-4E35-92A1-44772F1E0B26}"/>
              </a:ext>
            </a:extLst>
          </p:cNvPr>
          <p:cNvSpPr txBox="1"/>
          <p:nvPr/>
        </p:nvSpPr>
        <p:spPr>
          <a:xfrm>
            <a:off x="260345" y="87183"/>
            <a:ext cx="8112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Step4.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데이터 분석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 피처링 성능 비교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27090A-4D73-42AA-AFD9-8FCE99993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32" y="1012635"/>
            <a:ext cx="6994691" cy="41660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994A2CF-E74D-4B14-A1FD-07860EF20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571" y="1853051"/>
            <a:ext cx="4897464" cy="26704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81F16E-C4C7-431E-B2FA-116D36FC2DC6}"/>
              </a:ext>
            </a:extLst>
          </p:cNvPr>
          <p:cNvSpPr txBox="1"/>
          <p:nvPr/>
        </p:nvSpPr>
        <p:spPr>
          <a:xfrm>
            <a:off x="5715000" y="4844569"/>
            <a:ext cx="58613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아쉽게도 기존에 예측 분류 한 것과 크게 다르지 않았다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새로운 방식의 접근이 필요해 보인다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algn="just"/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(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추후 상관계수 높았던 </a:t>
            </a:r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데이터들로만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재구성 예측 해보자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52725029"/>
      </p:ext>
    </p:extLst>
  </p:cSld>
  <p:clrMapOvr>
    <a:masterClrMapping/>
  </p:clrMapOvr>
  <p:transition spd="slow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E928BF1-184E-48B6-AEAD-51D332E23CCA}"/>
              </a:ext>
            </a:extLst>
          </p:cNvPr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28E79-61DF-4002-9D0E-ECDDDB4DB7E3}"/>
              </a:ext>
            </a:extLst>
          </p:cNvPr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AD850E-0CC0-4FBE-9FA4-3FC44CB96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587137-9D47-4E35-92A1-44772F1E0B26}"/>
              </a:ext>
            </a:extLst>
          </p:cNvPr>
          <p:cNvSpPr txBox="1"/>
          <p:nvPr/>
        </p:nvSpPr>
        <p:spPr>
          <a:xfrm>
            <a:off x="260345" y="87183"/>
            <a:ext cx="8112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Step4.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데이터 분석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 피처링 성능 비교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#2)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E98F018-B462-49FA-93EA-AED15881A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97" y="1033272"/>
            <a:ext cx="6452382" cy="56235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249656-85A6-441D-BAAF-1CB07422B448}"/>
              </a:ext>
            </a:extLst>
          </p:cNvPr>
          <p:cNvSpPr txBox="1"/>
          <p:nvPr/>
        </p:nvSpPr>
        <p:spPr>
          <a:xfrm>
            <a:off x="296214" y="610403"/>
            <a:ext cx="8948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기존에 분석한 상관계수 높았던 </a:t>
            </a:r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컬럼들로만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이루어진 데이터로 다시 예측 분류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베이지안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모델 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3273660-8834-471C-8A59-EBE676A1E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0944" y="1010513"/>
            <a:ext cx="3963899" cy="22109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4458B28-1167-45EE-B7F4-B6C25AAFBB93}"/>
              </a:ext>
            </a:extLst>
          </p:cNvPr>
          <p:cNvSpPr txBox="1"/>
          <p:nvPr/>
        </p:nvSpPr>
        <p:spPr>
          <a:xfrm>
            <a:off x="6742862" y="3321039"/>
            <a:ext cx="5257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예측 결과들이 대다수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up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치우쳐진 결과가 나왔다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A235A90-1FF8-40B4-BC50-A46C3328E1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254" y="3732528"/>
            <a:ext cx="4167277" cy="24467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8C79F7-A63E-4B00-B5B9-78E34C53D139}"/>
              </a:ext>
            </a:extLst>
          </p:cNvPr>
          <p:cNvSpPr txBox="1"/>
          <p:nvPr/>
        </p:nvSpPr>
        <p:spPr>
          <a:xfrm>
            <a:off x="6663944" y="6218006"/>
            <a:ext cx="5257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음의 상관관계 높은 컬럼 추가 했으나 여전히 성능 나쁨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8563141"/>
      </p:ext>
    </p:extLst>
  </p:cSld>
  <p:clrMapOvr>
    <a:masterClrMapping/>
  </p:clrMapOvr>
  <p:transition spd="slow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E928BF1-184E-48B6-AEAD-51D332E23CCA}"/>
              </a:ext>
            </a:extLst>
          </p:cNvPr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28E79-61DF-4002-9D0E-ECDDDB4DB7E3}"/>
              </a:ext>
            </a:extLst>
          </p:cNvPr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AD850E-0CC0-4FBE-9FA4-3FC44CB96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587137-9D47-4E35-92A1-44772F1E0B26}"/>
              </a:ext>
            </a:extLst>
          </p:cNvPr>
          <p:cNvSpPr txBox="1"/>
          <p:nvPr/>
        </p:nvSpPr>
        <p:spPr>
          <a:xfrm>
            <a:off x="260345" y="87183"/>
            <a:ext cx="8112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Step4.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데이터 분석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 피처링 성능 비교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#2)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249656-85A6-441D-BAAF-1CB07422B448}"/>
              </a:ext>
            </a:extLst>
          </p:cNvPr>
          <p:cNvSpPr txBox="1"/>
          <p:nvPr/>
        </p:nvSpPr>
        <p:spPr>
          <a:xfrm>
            <a:off x="296214" y="610403"/>
            <a:ext cx="9131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기존에 분석한 상관계수 높았던 </a:t>
            </a:r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컬럼들로만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이루어진 데이터로 다시 예측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신경망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모델 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93F239-2996-4BA5-ADB4-5ADE487A0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79" y="1133623"/>
            <a:ext cx="6543493" cy="528528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483C89A-F1C4-41EE-8593-2A64302F9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4773" y="1229969"/>
            <a:ext cx="4313848" cy="471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473275"/>
      </p:ext>
    </p:extLst>
  </p:cSld>
  <p:clrMapOvr>
    <a:masterClrMapping/>
  </p:clrMapOvr>
  <p:transition spd="slow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E928BF1-184E-48B6-AEAD-51D332E23CCA}"/>
              </a:ext>
            </a:extLst>
          </p:cNvPr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28E79-61DF-4002-9D0E-ECDDDB4DB7E3}"/>
              </a:ext>
            </a:extLst>
          </p:cNvPr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AD850E-0CC0-4FBE-9FA4-3FC44CB96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587137-9D47-4E35-92A1-44772F1E0B26}"/>
              </a:ext>
            </a:extLst>
          </p:cNvPr>
          <p:cNvSpPr txBox="1"/>
          <p:nvPr/>
        </p:nvSpPr>
        <p:spPr>
          <a:xfrm>
            <a:off x="260345" y="87183"/>
            <a:ext cx="8112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Step4.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데이터 분석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 피처링 성능 비교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#2)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249656-85A6-441D-BAAF-1CB07422B448}"/>
              </a:ext>
            </a:extLst>
          </p:cNvPr>
          <p:cNvSpPr txBox="1"/>
          <p:nvPr/>
        </p:nvSpPr>
        <p:spPr>
          <a:xfrm>
            <a:off x="296214" y="610403"/>
            <a:ext cx="9131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기존에 분석한 상관계수 높았던 </a:t>
            </a:r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컬럼들로만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이루어진 데이터로 다시 예측 분류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신경망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모델 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DE192A-10DE-47EF-B904-EB7C77686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073" y="5483557"/>
            <a:ext cx="7986810" cy="6217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5B023EA-B4AC-40AA-825E-4F82E9579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408" y="1268714"/>
            <a:ext cx="4577693" cy="36678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152A2FF-5256-4783-BA4E-1AC5B33CF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3942" y="1268714"/>
            <a:ext cx="4534996" cy="36678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5E4147-C4F3-4948-9F69-E95F5A6895B2}"/>
              </a:ext>
            </a:extLst>
          </p:cNvPr>
          <p:cNvSpPr txBox="1"/>
          <p:nvPr/>
        </p:nvSpPr>
        <p:spPr>
          <a:xfrm>
            <a:off x="2587269" y="4978022"/>
            <a:ext cx="1608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예측 그래프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D3520B-51B4-4F12-80EA-37ADCC348754}"/>
              </a:ext>
            </a:extLst>
          </p:cNvPr>
          <p:cNvSpPr txBox="1"/>
          <p:nvPr/>
        </p:nvSpPr>
        <p:spPr>
          <a:xfrm>
            <a:off x="8373075" y="4936606"/>
            <a:ext cx="1608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실제 그래프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846539-7DEE-48D3-A3BD-68937A143A57}"/>
              </a:ext>
            </a:extLst>
          </p:cNvPr>
          <p:cNvSpPr txBox="1"/>
          <p:nvPr/>
        </p:nvSpPr>
        <p:spPr>
          <a:xfrm>
            <a:off x="1370780" y="6279622"/>
            <a:ext cx="4475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상관계수가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0.04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올라간 것을 볼 수 있다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48462965"/>
      </p:ext>
    </p:extLst>
  </p:cSld>
  <p:clrMapOvr>
    <a:masterClrMapping/>
  </p:clrMapOvr>
  <p:transition spd="slow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05494" y="126394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보안계획</a:t>
            </a:r>
            <a:endParaRPr lang="en-US" altLang="ko-KR" sz="30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1D0E79-A75F-4E01-ABE9-2EFDA7C1C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B6C0869-242E-4F0F-BF28-6598D00928E8}"/>
              </a:ext>
            </a:extLst>
          </p:cNvPr>
          <p:cNvSpPr txBox="1"/>
          <p:nvPr/>
        </p:nvSpPr>
        <p:spPr>
          <a:xfrm>
            <a:off x="1418989" y="2044005"/>
            <a:ext cx="908304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AutoNum type="arabicPeriod"/>
            </a:pP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just">
              <a:buAutoNum type="arabicPeriod"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한계 존재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RNN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LSTM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시계열 데이터 활용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just">
              <a:buAutoNum type="arabicPeriod"/>
            </a:pPr>
            <a:endParaRPr lang="en-US" altLang="ko-KR" sz="30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just">
              <a:buAutoNum type="arabicPeriod"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기사 데이터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corpus, </a:t>
            </a:r>
            <a:r>
              <a:rPr lang="en-US" altLang="ko-KR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dtm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en-US" altLang="ko-KR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tfidf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적용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just">
              <a:buAutoNum type="arabicPeriod"/>
            </a:pP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just">
              <a:buAutoNum type="arabicPeriod"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여러 데이터나 결과 관계 연관 성 파악이 중요해 보임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여러 번 </a:t>
            </a:r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피쳐링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하여 반복 모델링 필요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6767433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6749230" y="6256528"/>
            <a:ext cx="54427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한국 경제 전체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뉴스기사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주가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조사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hat ?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1D0E79-A75F-4E01-ABE9-2EFDA7C1C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54D6ACC-4940-4960-8B65-0891801AA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87" y="968110"/>
            <a:ext cx="5568775" cy="519816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E7A427D-A2F5-454E-B037-7632E4020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013" y="989519"/>
            <a:ext cx="5277583" cy="515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893074"/>
      </p:ext>
    </p:extLst>
  </p:cSld>
  <p:clrMapOvr>
    <a:masterClrMapping/>
  </p:clrMapOvr>
  <p:transition spd="slow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44287" y="23469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&amp; 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3058652" y="1818940"/>
            <a:ext cx="5520850" cy="3036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4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Thank you!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ko-KR" sz="2400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38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Q</a:t>
            </a:r>
            <a:r>
              <a:rPr lang="en-US" altLang="ko-KR" sz="13800" dirty="0">
                <a:solidFill>
                  <a:srgbClr val="CC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&amp;</a:t>
            </a:r>
            <a:r>
              <a:rPr lang="en-US" altLang="ko-KR" sz="138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A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ko-KR" altLang="en-US" sz="2400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8FFC4-DE3C-4065-B130-8AD47525D0FE}"/>
              </a:ext>
            </a:extLst>
          </p:cNvPr>
          <p:cNvSpPr txBox="1"/>
          <p:nvPr/>
        </p:nvSpPr>
        <p:spPr>
          <a:xfrm>
            <a:off x="7542414" y="6312094"/>
            <a:ext cx="458754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지도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해주신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5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박길식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교수님 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합니다</a:t>
            </a:r>
            <a:endParaRPr lang="en-US" altLang="ko-KR" sz="25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DE5CCA7-45E1-4A4C-9867-DD48D25E1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95811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7741920" y="6273154"/>
            <a:ext cx="42401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크롤링</a:t>
            </a:r>
            <a:r>
              <a:rPr lang="ko-KR" altLang="en-US" sz="30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통한 기사 내용 추출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hat ?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1D0E79-A75F-4E01-ABE9-2EFDA7C1C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C0A11BA-86F9-4773-B073-49E1DD0B7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474" y="1612912"/>
            <a:ext cx="5852585" cy="39697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162D156-C05C-4DA4-808F-D91259C17A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18" t="-678" r="-217" b="678"/>
          <a:stretch/>
        </p:blipFill>
        <p:spPr>
          <a:xfrm>
            <a:off x="212079" y="1582727"/>
            <a:ext cx="6056639" cy="40691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3679AC-6DE4-4125-B473-6CEDE9B898D8}"/>
              </a:ext>
            </a:extLst>
          </p:cNvPr>
          <p:cNvSpPr txBox="1"/>
          <p:nvPr/>
        </p:nvSpPr>
        <p:spPr>
          <a:xfrm>
            <a:off x="127944" y="1075488"/>
            <a:ext cx="433876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목표 </a:t>
            </a:r>
            <a:r>
              <a:rPr lang="en-US" altLang="ko-KR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하루 </a:t>
            </a:r>
            <a:r>
              <a:rPr lang="en-US" altLang="ko-KR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 기사 </a:t>
            </a:r>
            <a:r>
              <a:rPr lang="en-US" altLang="ko-KR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1~3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년치 </a:t>
            </a:r>
            <a:endParaRPr lang="en-US" altLang="ko-KR" sz="25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5791488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6096001" y="6285851"/>
            <a:ext cx="609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corpus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DTM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TFIDF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등을 활용한 </a:t>
            </a:r>
            <a:r>
              <a:rPr lang="ko-KR" altLang="en-US" sz="3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전처리</a:t>
            </a:r>
            <a:endParaRPr lang="en-US" altLang="ko-KR" sz="3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hat ?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1D0E79-A75F-4E01-ABE9-2EFDA7C1C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8EB937D-1729-49FA-A425-D3D5FF088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79" y="1058025"/>
            <a:ext cx="6561030" cy="48745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D49530-6E38-430A-9DE0-E446A64205E8}"/>
              </a:ext>
            </a:extLst>
          </p:cNvPr>
          <p:cNvSpPr txBox="1"/>
          <p:nvPr/>
        </p:nvSpPr>
        <p:spPr>
          <a:xfrm>
            <a:off x="7126778" y="1564073"/>
            <a:ext cx="4710063" cy="3605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AutoNum type="arabicPeriod"/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corpus, </a:t>
            </a:r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정규식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사용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just">
              <a:buAutoNum type="arabicPeriod"/>
            </a:pPr>
            <a:endParaRPr lang="en-US" altLang="ko-KR" sz="30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just">
              <a:buAutoNum type="arabicPeriod"/>
            </a:pPr>
            <a:r>
              <a:rPr lang="en-US" altLang="ko-KR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KoNLP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명사 추출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DTM</a:t>
            </a:r>
          </a:p>
          <a:p>
            <a:pPr marL="457200" indent="-457200" algn="just">
              <a:buAutoNum type="arabicPeriod"/>
            </a:pP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just">
              <a:buAutoNum type="arabicPeriod"/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TFIDF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분석을 통해 영향력 위주의 단어들만 남김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just">
              <a:buAutoNum type="arabicPeriod"/>
            </a:pP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 algn="just">
              <a:buAutoNum type="arabicPeriod"/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(100row)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기사의 단어 데이터 하루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(1row)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처리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4811425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1D0E79-A75F-4E01-ABE9-2EFDA7C1C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AE2BDAA-A5F3-4416-9908-F09C282C1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79" y="1750212"/>
            <a:ext cx="7340050" cy="38654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64CCF7-E357-4626-BC31-BA69C289BC00}"/>
              </a:ext>
            </a:extLst>
          </p:cNvPr>
          <p:cNvSpPr txBox="1"/>
          <p:nvPr/>
        </p:nvSpPr>
        <p:spPr>
          <a:xfrm>
            <a:off x="8201891" y="6221970"/>
            <a:ext cx="48435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베이지안을 통한 분류 예측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FD52946-5E4D-4A35-8212-7CF04931D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418" y="3045815"/>
            <a:ext cx="4427912" cy="2491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06E5B-832E-437C-9064-0DE34BA632C3}"/>
              </a:ext>
            </a:extLst>
          </p:cNvPr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hat ?</a:t>
            </a:r>
          </a:p>
        </p:txBody>
      </p:sp>
    </p:spTree>
    <p:extLst>
      <p:ext uri="{BB962C8B-B14F-4D97-AF65-F5344CB8AC3E}">
        <p14:creationId xmlns:p14="http://schemas.microsoft.com/office/powerpoint/2010/main" val="3915505289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1D0E79-A75F-4E01-ABE9-2EFDA7C1C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64CCF7-E357-4626-BC31-BA69C289BC00}"/>
              </a:ext>
            </a:extLst>
          </p:cNvPr>
          <p:cNvSpPr txBox="1"/>
          <p:nvPr/>
        </p:nvSpPr>
        <p:spPr>
          <a:xfrm>
            <a:off x="7603374" y="6211610"/>
            <a:ext cx="4588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딥러닝을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통한  수치 혹은 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%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예측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286480-D00F-4484-B4E6-E9FBB4653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375" y="3033909"/>
            <a:ext cx="4522902" cy="7901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99F2BF1-50EE-435C-BB7F-447BA4B1F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79" y="1939636"/>
            <a:ext cx="7462887" cy="35910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6F6A9A-18D5-4C3F-8476-B9EADB62B4B7}"/>
              </a:ext>
            </a:extLst>
          </p:cNvPr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hat ?</a:t>
            </a:r>
          </a:p>
        </p:txBody>
      </p:sp>
    </p:spTree>
    <p:extLst>
      <p:ext uri="{BB962C8B-B14F-4D97-AF65-F5344CB8AC3E}">
        <p14:creationId xmlns:p14="http://schemas.microsoft.com/office/powerpoint/2010/main" val="459317567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2316</TotalTime>
  <Words>1408</Words>
  <Application>Microsoft Office PowerPoint</Application>
  <PresentationFormat>와이드스크린</PresentationFormat>
  <Paragraphs>222</Paragraphs>
  <Slides>50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5" baseType="lpstr">
      <vt:lpstr>배달의민족 주아</vt:lpstr>
      <vt:lpstr>맑은 고딕</vt:lpstr>
      <vt:lpstr>뫼비우스 Regular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OH JONGMIN</dc:creator>
  <cp:lastModifiedBy>OH JONGMIN</cp:lastModifiedBy>
  <cp:revision>104</cp:revision>
  <dcterms:created xsi:type="dcterms:W3CDTF">2019-12-13T11:35:59Z</dcterms:created>
  <dcterms:modified xsi:type="dcterms:W3CDTF">2020-03-23T08:28:09Z</dcterms:modified>
</cp:coreProperties>
</file>